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403" r:id="rId2"/>
    <p:sldId id="272" r:id="rId3"/>
    <p:sldId id="256" r:id="rId4"/>
    <p:sldId id="404" r:id="rId5"/>
    <p:sldId id="405" r:id="rId6"/>
    <p:sldId id="382" r:id="rId7"/>
    <p:sldId id="275" r:id="rId8"/>
    <p:sldId id="367" r:id="rId9"/>
    <p:sldId id="276" r:id="rId10"/>
    <p:sldId id="285" r:id="rId11"/>
    <p:sldId id="258" r:id="rId12"/>
    <p:sldId id="259" r:id="rId13"/>
    <p:sldId id="274" r:id="rId14"/>
    <p:sldId id="263" r:id="rId15"/>
    <p:sldId id="264" r:id="rId16"/>
    <p:sldId id="313" r:id="rId17"/>
    <p:sldId id="262" r:id="rId18"/>
    <p:sldId id="319" r:id="rId19"/>
    <p:sldId id="395" r:id="rId20"/>
    <p:sldId id="316" r:id="rId21"/>
    <p:sldId id="396" r:id="rId22"/>
    <p:sldId id="268" r:id="rId23"/>
    <p:sldId id="269" r:id="rId24"/>
    <p:sldId id="270" r:id="rId25"/>
    <p:sldId id="406" r:id="rId26"/>
    <p:sldId id="260" r:id="rId27"/>
    <p:sldId id="386" r:id="rId28"/>
    <p:sldId id="392" r:id="rId29"/>
    <p:sldId id="383" r:id="rId30"/>
    <p:sldId id="397" r:id="rId31"/>
    <p:sldId id="371" r:id="rId32"/>
    <p:sldId id="402" r:id="rId33"/>
    <p:sldId id="398" r:id="rId34"/>
    <p:sldId id="387" r:id="rId35"/>
    <p:sldId id="399" r:id="rId36"/>
    <p:sldId id="391" r:id="rId37"/>
    <p:sldId id="385" r:id="rId38"/>
    <p:sldId id="389" r:id="rId39"/>
    <p:sldId id="400" r:id="rId40"/>
    <p:sldId id="384" r:id="rId41"/>
    <p:sldId id="315" r:id="rId42"/>
    <p:sldId id="388" r:id="rId43"/>
    <p:sldId id="393" r:id="rId44"/>
    <p:sldId id="401" r:id="rId45"/>
    <p:sldId id="320" r:id="rId46"/>
    <p:sldId id="302" r:id="rId47"/>
    <p:sldId id="308" r:id="rId48"/>
    <p:sldId id="303" r:id="rId49"/>
    <p:sldId id="312" r:id="rId50"/>
    <p:sldId id="304" r:id="rId51"/>
    <p:sldId id="394" r:id="rId52"/>
    <p:sldId id="291" r:id="rId53"/>
    <p:sldId id="292" r:id="rId54"/>
    <p:sldId id="287" r:id="rId55"/>
    <p:sldId id="288" r:id="rId56"/>
    <p:sldId id="284" r:id="rId57"/>
    <p:sldId id="278" r:id="rId58"/>
    <p:sldId id="281" r:id="rId59"/>
    <p:sldId id="282" r:id="rId60"/>
    <p:sldId id="283" r:id="rId61"/>
    <p:sldId id="289" r:id="rId62"/>
    <p:sldId id="301" r:id="rId63"/>
    <p:sldId id="344" r:id="rId64"/>
    <p:sldId id="372" r:id="rId65"/>
    <p:sldId id="295" r:id="rId66"/>
    <p:sldId id="266" r:id="rId67"/>
    <p:sldId id="267" r:id="rId68"/>
    <p:sldId id="265" r:id="rId69"/>
    <p:sldId id="271" r:id="rId70"/>
    <p:sldId id="31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p:restoredTop sz="77146"/>
  </p:normalViewPr>
  <p:slideViewPr>
    <p:cSldViewPr snapToGrid="0" snapToObjects="1">
      <p:cViewPr varScale="1">
        <p:scale>
          <a:sx n="61" d="100"/>
          <a:sy n="61" d="100"/>
        </p:scale>
        <p:origin x="24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E6DA3-2718-D644-ADEF-D917850323F6}"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03257-A288-2D45-9F4E-7ECBB5C47E6C}" type="slidenum">
              <a:rPr lang="en-US" smtClean="0"/>
              <a:t>‹#›</a:t>
            </a:fld>
            <a:endParaRPr lang="en-US"/>
          </a:p>
        </p:txBody>
      </p:sp>
    </p:spTree>
    <p:extLst>
      <p:ext uri="{BB962C8B-B14F-4D97-AF65-F5344CB8AC3E}">
        <p14:creationId xmlns:p14="http://schemas.microsoft.com/office/powerpoint/2010/main" val="3176495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with </a:t>
            </a:r>
            <a:r>
              <a:rPr lang="en-US" dirty="0" err="1"/>
              <a:t>VueJS</a:t>
            </a:r>
            <a:r>
              <a:rPr lang="en-US" dirty="0"/>
              <a:t>, we need to </a:t>
            </a:r>
            <a:r>
              <a:rPr lang="en-US" b="1" dirty="0"/>
              <a:t>create the instance of </a:t>
            </a:r>
            <a:r>
              <a:rPr lang="en-US" b="1" dirty="0" err="1"/>
              <a:t>Vue</a:t>
            </a:r>
            <a:r>
              <a:rPr lang="en-US" dirty="0"/>
              <a:t>, which is called the </a:t>
            </a:r>
            <a:r>
              <a:rPr lang="en-US" b="1" dirty="0"/>
              <a:t>root </a:t>
            </a:r>
            <a:r>
              <a:rPr lang="en-US" b="1" dirty="0" err="1"/>
              <a:t>Vue</a:t>
            </a:r>
            <a:r>
              <a:rPr lang="en-US" b="1" dirty="0"/>
              <a:t> Instance</a:t>
            </a:r>
            <a:r>
              <a:rPr lang="en-US" dirty="0"/>
              <a: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8</a:t>
            </a:fld>
            <a:endParaRPr lang="en-US"/>
          </a:p>
        </p:txBody>
      </p:sp>
    </p:spTree>
    <p:extLst>
      <p:ext uri="{BB962C8B-B14F-4D97-AF65-F5344CB8AC3E}">
        <p14:creationId xmlns:p14="http://schemas.microsoft.com/office/powerpoint/2010/main" val="2609413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dirty="0">
                <a:solidFill>
                  <a:schemeClr val="tx1"/>
                </a:solidFill>
                <a:effectLst/>
                <a:latin typeface="Helvetica Neue"/>
                <a:ea typeface="Helvetica Neue"/>
                <a:cs typeface="Helvetica Neue"/>
                <a:sym typeface="Helvetica Neue"/>
              </a:rPr>
              <a:t>Component = A function that receives data as input and returns a view.</a:t>
            </a:r>
            <a:endParaRPr lang="en-US" dirty="0"/>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32</a:t>
            </a:fld>
            <a:endParaRPr lang="en-US"/>
          </a:p>
        </p:txBody>
      </p:sp>
    </p:spTree>
    <p:extLst>
      <p:ext uri="{BB962C8B-B14F-4D97-AF65-F5344CB8AC3E}">
        <p14:creationId xmlns:p14="http://schemas.microsoft.com/office/powerpoint/2010/main" val="43071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35</a:t>
            </a:fld>
            <a:endParaRPr lang="en-US"/>
          </a:p>
        </p:txBody>
      </p:sp>
    </p:spTree>
    <p:extLst>
      <p:ext uri="{BB962C8B-B14F-4D97-AF65-F5344CB8AC3E}">
        <p14:creationId xmlns:p14="http://schemas.microsoft.com/office/powerpoint/2010/main" val="2348951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FFFF00"/>
                </a:highlight>
              </a:rPr>
              <a:t>:class</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37</a:t>
            </a:fld>
            <a:endParaRPr lang="en-US"/>
          </a:p>
        </p:txBody>
      </p:sp>
    </p:spTree>
    <p:extLst>
      <p:ext uri="{BB962C8B-B14F-4D97-AF65-F5344CB8AC3E}">
        <p14:creationId xmlns:p14="http://schemas.microsoft.com/office/powerpoint/2010/main" val="3385164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emit</a:t>
            </a:r>
            <a:r>
              <a:rPr lang="en-US" dirty="0"/>
              <a:t> an </a:t>
            </a:r>
            <a:r>
              <a:rPr lang="en-US" b="1" dirty="0"/>
              <a:t>@input</a:t>
            </a:r>
            <a:r>
              <a:rPr lang="en-US" dirty="0"/>
              <a:t> </a:t>
            </a:r>
            <a:r>
              <a:rPr lang="en-US" dirty="0">
                <a:highlight>
                  <a:srgbClr val="FFFF00"/>
                </a:highlight>
              </a:rPr>
              <a:t>event</a:t>
            </a:r>
            <a:r>
              <a:rPr lang="en-US" dirty="0"/>
              <a:t> when the user changes the value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38</a:t>
            </a:fld>
            <a:endParaRPr lang="en-US"/>
          </a:p>
        </p:txBody>
      </p:sp>
    </p:spTree>
    <p:extLst>
      <p:ext uri="{BB962C8B-B14F-4D97-AF65-F5344CB8AC3E}">
        <p14:creationId xmlns:p14="http://schemas.microsoft.com/office/powerpoint/2010/main" val="195023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value/speed is emitted back to the parent component</a:t>
            </a:r>
          </a:p>
        </p:txBody>
      </p:sp>
      <p:sp>
        <p:nvSpPr>
          <p:cNvPr id="4" name="Slide Number Placeholder 3"/>
          <p:cNvSpPr>
            <a:spLocks noGrp="1"/>
          </p:cNvSpPr>
          <p:nvPr>
            <p:ph type="sldNum" sz="quarter" idx="10"/>
          </p:nvPr>
        </p:nvSpPr>
        <p:spPr/>
        <p:txBody>
          <a:bodyPr/>
          <a:lstStyle/>
          <a:p>
            <a:fld id="{14303257-A288-2D45-9F4E-7ECBB5C47E6C}" type="slidenum">
              <a:rPr lang="en-US" smtClean="0"/>
              <a:t>42</a:t>
            </a:fld>
            <a:endParaRPr lang="en-US"/>
          </a:p>
        </p:txBody>
      </p:sp>
    </p:spTree>
    <p:extLst>
      <p:ext uri="{BB962C8B-B14F-4D97-AF65-F5344CB8AC3E}">
        <p14:creationId xmlns:p14="http://schemas.microsoft.com/office/powerpoint/2010/main" val="15060581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 </a:t>
            </a:r>
            <a:r>
              <a:rPr lang="en-US" dirty="0" err="1"/>
              <a:t>tesla.header.component</a:t>
            </a:r>
            <a:r>
              <a:rPr lang="en-US" dirty="0"/>
              <a:t> we will pass a ‘greeting’ property from the </a:t>
            </a:r>
            <a:r>
              <a:rPr lang="en-US" dirty="0" err="1"/>
              <a:t>App.vue</a:t>
            </a:r>
            <a:r>
              <a:rPr lang="en-US" dirty="0"/>
              <a:t> to the </a:t>
            </a:r>
            <a:r>
              <a:rPr lang="en-US" dirty="0" err="1"/>
              <a:t>tesla.header.component</a:t>
            </a:r>
            <a:r>
              <a:rPr lang="en-US" dirty="0"/>
              <a:t> </a:t>
            </a:r>
          </a:p>
        </p:txBody>
      </p:sp>
      <p:sp>
        <p:nvSpPr>
          <p:cNvPr id="4" name="Slide Number Placeholder 3"/>
          <p:cNvSpPr>
            <a:spLocks noGrp="1"/>
          </p:cNvSpPr>
          <p:nvPr>
            <p:ph type="sldNum" sz="quarter" idx="10"/>
          </p:nvPr>
        </p:nvSpPr>
        <p:spPr/>
        <p:txBody>
          <a:bodyPr/>
          <a:lstStyle/>
          <a:p>
            <a:fld id="{14303257-A288-2D45-9F4E-7ECBB5C47E6C}" type="slidenum">
              <a:rPr lang="en-US" smtClean="0"/>
              <a:t>45</a:t>
            </a:fld>
            <a:endParaRPr lang="en-US"/>
          </a:p>
        </p:txBody>
      </p:sp>
    </p:spTree>
    <p:extLst>
      <p:ext uri="{BB962C8B-B14F-4D97-AF65-F5344CB8AC3E}">
        <p14:creationId xmlns:p14="http://schemas.microsoft.com/office/powerpoint/2010/main" val="174756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46</a:t>
            </a:fld>
            <a:endParaRPr lang="en-US"/>
          </a:p>
        </p:txBody>
      </p:sp>
    </p:spTree>
    <p:extLst>
      <p:ext uri="{BB962C8B-B14F-4D97-AF65-F5344CB8AC3E}">
        <p14:creationId xmlns:p14="http://schemas.microsoft.com/office/powerpoint/2010/main" val="131371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will store the </a:t>
            </a:r>
            <a:r>
              <a:rPr lang="en-US" sz="1200" b="0" i="0" kern="1200" dirty="0" err="1">
                <a:solidFill>
                  <a:schemeClr val="tx1"/>
                </a:solidFill>
                <a:effectLst/>
                <a:latin typeface="+mn-lt"/>
                <a:ea typeface="+mn-ea"/>
                <a:cs typeface="+mn-cs"/>
              </a:rPr>
              <a:t>img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src</a:t>
            </a:r>
            <a:r>
              <a:rPr lang="en-US" sz="1200" b="0" i="0" kern="1200" dirty="0">
                <a:solidFill>
                  <a:schemeClr val="tx1"/>
                </a:solidFill>
                <a:effectLst/>
                <a:latin typeface="+mn-lt"/>
                <a:ea typeface="+mn-ea"/>
                <a:cs typeface="+mn-cs"/>
              </a:rPr>
              <a:t> in the data object </a:t>
            </a:r>
          </a:p>
          <a:p>
            <a:r>
              <a:rPr lang="en-US" sz="1200" b="0" i="0" kern="1200" dirty="0">
                <a:solidFill>
                  <a:schemeClr val="tx1"/>
                </a:solidFill>
                <a:effectLst/>
                <a:latin typeface="+mn-lt"/>
                <a:ea typeface="+mn-ea"/>
                <a:cs typeface="+mn-cs"/>
              </a:rPr>
              <a:t>To assign the ’logo’ and ‘greeting’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47</a:t>
            </a:fld>
            <a:endParaRPr lang="en-US"/>
          </a:p>
        </p:txBody>
      </p:sp>
    </p:spTree>
    <p:extLst>
      <p:ext uri="{BB962C8B-B14F-4D97-AF65-F5344CB8AC3E}">
        <p14:creationId xmlns:p14="http://schemas.microsoft.com/office/powerpoint/2010/main" val="37678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a:t>
            </a:r>
          </a:p>
          <a:p>
            <a:r>
              <a:rPr lang="en-US" dirty="0"/>
              <a:t>Props </a:t>
            </a:r>
            <a:r>
              <a:rPr lang="en-US" dirty="0">
                <a:sym typeface="Wingdings" pitchFamily="2" charset="2"/>
              </a:rPr>
              <a:t> logo</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48</a:t>
            </a:fld>
            <a:endParaRPr lang="en-US"/>
          </a:p>
        </p:txBody>
      </p:sp>
    </p:spTree>
    <p:extLst>
      <p:ext uri="{BB962C8B-B14F-4D97-AF65-F5344CB8AC3E}">
        <p14:creationId xmlns:p14="http://schemas.microsoft.com/office/powerpoint/2010/main" val="143261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allows you to define filters that can be used to apply common text formatting.</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52</a:t>
            </a:fld>
            <a:endParaRPr lang="en-US"/>
          </a:p>
        </p:txBody>
      </p:sp>
    </p:spTree>
    <p:extLst>
      <p:ext uri="{BB962C8B-B14F-4D97-AF65-F5344CB8AC3E}">
        <p14:creationId xmlns:p14="http://schemas.microsoft.com/office/powerpoint/2010/main" val="150088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a:t>
            </a:r>
            <a:r>
              <a:rPr lang="en-US" dirty="0"/>
              <a:t>create an instance of </a:t>
            </a:r>
            <a:r>
              <a:rPr lang="en-US" dirty="0" err="1"/>
              <a:t>Vue</a:t>
            </a:r>
            <a:r>
              <a:rPr lang="en-US" dirty="0"/>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a:t>
            </a:r>
            <a:r>
              <a:rPr lang="en-US" sz="1200" b="0" i="0" kern="1200" dirty="0" err="1">
                <a:solidFill>
                  <a:schemeClr val="tx1"/>
                </a:solidFill>
                <a:effectLst/>
                <a:latin typeface="+mn-lt"/>
                <a:ea typeface="+mn-ea"/>
                <a:cs typeface="+mn-cs"/>
              </a:rPr>
              <a:t>Vue</a:t>
            </a:r>
            <a:r>
              <a:rPr lang="en-US" sz="1200" b="0" i="0" kern="1200" dirty="0">
                <a:solidFill>
                  <a:schemeClr val="tx1"/>
                </a:solidFill>
                <a:effectLst/>
                <a:latin typeface="+mn-lt"/>
                <a:ea typeface="+mn-ea"/>
                <a:cs typeface="+mn-cs"/>
              </a:rPr>
              <a:t>, there is a </a:t>
            </a:r>
            <a:r>
              <a:rPr lang="en-US" sz="1200" b="1" i="0" kern="1200" dirty="0">
                <a:solidFill>
                  <a:schemeClr val="tx1"/>
                </a:solidFill>
                <a:effectLst/>
                <a:latin typeface="+mn-lt"/>
                <a:ea typeface="+mn-ea"/>
                <a:cs typeface="+mn-cs"/>
              </a:rPr>
              <a:t>parameter</a:t>
            </a:r>
            <a:r>
              <a:rPr lang="en-US" sz="1200" b="0" i="0" kern="1200" dirty="0">
                <a:solidFill>
                  <a:schemeClr val="tx1"/>
                </a:solidFill>
                <a:effectLst/>
                <a:latin typeface="+mn-lt"/>
                <a:ea typeface="+mn-ea"/>
                <a:cs typeface="+mn-cs"/>
              </a:rPr>
              <a:t> called </a:t>
            </a:r>
            <a:r>
              <a:rPr lang="en-US" sz="1200" b="1" i="0" kern="1200" dirty="0">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It takes the id of the div-element.</a:t>
            </a:r>
          </a:p>
          <a:p>
            <a:r>
              <a:rPr lang="en-US" sz="1200" b="0" i="0" kern="1200" dirty="0">
                <a:solidFill>
                  <a:schemeClr val="tx1"/>
                </a:solidFill>
                <a:effectLst/>
                <a:latin typeface="+mn-lt"/>
                <a:ea typeface="+mn-ea"/>
                <a:cs typeface="+mn-cs"/>
              </a:rPr>
              <a:t>Next, we have defined the </a:t>
            </a:r>
            <a:r>
              <a:rPr lang="en-US" sz="1200" b="1" i="0" kern="1200" dirty="0">
                <a:solidFill>
                  <a:schemeClr val="tx1"/>
                </a:solidFill>
                <a:effectLst/>
                <a:latin typeface="+mn-lt"/>
                <a:ea typeface="+mn-ea"/>
                <a:cs typeface="+mn-cs"/>
              </a:rPr>
              <a:t>data-object</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data-object =&gt; represents the MODEL =&gt; represents the STATE of your component</a:t>
            </a:r>
          </a:p>
          <a:p>
            <a:r>
              <a:rPr lang="en-US" sz="1200" b="0" i="0" kern="1200" dirty="0">
                <a:solidFill>
                  <a:schemeClr val="tx1"/>
                </a:solidFill>
                <a:effectLst/>
                <a:latin typeface="+mn-lt"/>
                <a:ea typeface="+mn-ea"/>
                <a:cs typeface="+mn-cs"/>
              </a:rPr>
              <a:t>It has a property : message -&gt; value: ‘message’</a:t>
            </a:r>
          </a:p>
          <a:p>
            <a:r>
              <a:rPr lang="en-US" sz="1200" b="0" i="0" kern="1200" dirty="0">
                <a:solidFill>
                  <a:schemeClr val="tx1"/>
                </a:solidFill>
                <a:effectLst/>
                <a:latin typeface="+mn-lt"/>
                <a:ea typeface="+mn-ea"/>
                <a:cs typeface="+mn-cs"/>
              </a:rPr>
              <a:t>This value will be rendered in the View via ‘interpolation’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9</a:t>
            </a:fld>
            <a:endParaRPr lang="en-US"/>
          </a:p>
        </p:txBody>
      </p:sp>
    </p:spTree>
    <p:extLst>
      <p:ext uri="{BB962C8B-B14F-4D97-AF65-F5344CB8AC3E}">
        <p14:creationId xmlns:p14="http://schemas.microsoft.com/office/powerpoint/2010/main" val="420509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define local filters in a component’s options:</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53</a:t>
            </a:fld>
            <a:endParaRPr lang="en-US"/>
          </a:p>
        </p:txBody>
      </p:sp>
    </p:spTree>
    <p:extLst>
      <p:ext uri="{BB962C8B-B14F-4D97-AF65-F5344CB8AC3E}">
        <p14:creationId xmlns:p14="http://schemas.microsoft.com/office/powerpoint/2010/main" val="502583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Directives are special attributes with the </a:t>
            </a:r>
            <a:r>
              <a:rPr lang="en-US" dirty="0"/>
              <a:t>v-</a:t>
            </a:r>
            <a:r>
              <a:rPr lang="en-US" sz="1200" b="0" i="0" kern="1200" dirty="0">
                <a:solidFill>
                  <a:schemeClr val="tx1"/>
                </a:solidFill>
                <a:effectLst/>
                <a:latin typeface="+mn-lt"/>
                <a:ea typeface="+mn-ea"/>
                <a:cs typeface="+mn-cs"/>
              </a:rPr>
              <a:t> prefix. Directive attribute values are expected to be </a:t>
            </a:r>
            <a:r>
              <a:rPr lang="en-US" sz="1200" b="1" i="0" kern="1200" dirty="0">
                <a:solidFill>
                  <a:schemeClr val="tx1"/>
                </a:solidFill>
                <a:effectLst/>
                <a:latin typeface="+mn-lt"/>
                <a:ea typeface="+mn-ea"/>
                <a:cs typeface="+mn-cs"/>
              </a:rPr>
              <a:t>a single JavaScript expression</a:t>
            </a:r>
            <a:r>
              <a:rPr lang="en-US" sz="1200" b="0" i="0" kern="1200" dirty="0">
                <a:solidFill>
                  <a:schemeClr val="tx1"/>
                </a:solidFill>
                <a:effectLst/>
                <a:latin typeface="+mn-lt"/>
                <a:ea typeface="+mn-ea"/>
                <a:cs typeface="+mn-cs"/>
              </a:rPr>
              <a:t> (with the exception of </a:t>
            </a:r>
            <a:r>
              <a:rPr lang="en-US" dirty="0"/>
              <a:t>v-for</a:t>
            </a:r>
            <a:r>
              <a:rPr lang="en-US" sz="1200" b="0" i="0" kern="1200" dirty="0">
                <a:solidFill>
                  <a:schemeClr val="tx1"/>
                </a:solidFill>
                <a:effectLst/>
                <a:latin typeface="+mn-lt"/>
                <a:ea typeface="+mn-ea"/>
                <a:cs typeface="+mn-cs"/>
              </a:rPr>
              <a:t>, which will be discussed later). A directive’s job is to reactively apply side effects to the DOM when the value of its expression changes.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54</a:t>
            </a:fld>
            <a:endParaRPr lang="en-US"/>
          </a:p>
        </p:txBody>
      </p:sp>
    </p:spTree>
    <p:extLst>
      <p:ext uri="{BB962C8B-B14F-4D97-AF65-F5344CB8AC3E}">
        <p14:creationId xmlns:p14="http://schemas.microsoft.com/office/powerpoint/2010/main" val="422548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a:t>
            </a:r>
            <a:r>
              <a:rPr lang="en-US" dirty="0" err="1"/>
              <a:t>isButtonDisabled</a:t>
            </a:r>
            <a:r>
              <a:rPr lang="en-US" sz="1200" b="0" i="0" kern="1200" dirty="0">
                <a:solidFill>
                  <a:schemeClr val="tx1"/>
                </a:solidFill>
                <a:effectLst/>
                <a:latin typeface="+mn-lt"/>
                <a:ea typeface="+mn-ea"/>
                <a:cs typeface="+mn-cs"/>
              </a:rPr>
              <a:t> has the value of </a:t>
            </a:r>
            <a:r>
              <a:rPr lang="en-US" dirty="0"/>
              <a:t>null</a:t>
            </a:r>
            <a:r>
              <a:rPr lang="en-US" sz="1200" b="0" i="0" kern="1200" dirty="0">
                <a:solidFill>
                  <a:schemeClr val="tx1"/>
                </a:solidFill>
                <a:effectLst/>
                <a:latin typeface="+mn-lt"/>
                <a:ea typeface="+mn-ea"/>
                <a:cs typeface="+mn-cs"/>
              </a:rPr>
              <a:t>, </a:t>
            </a:r>
            <a:r>
              <a:rPr lang="en-US" dirty="0"/>
              <a:t>undefined</a:t>
            </a:r>
            <a:r>
              <a:rPr lang="en-US" sz="1200" b="0" i="0" kern="1200" dirty="0">
                <a:solidFill>
                  <a:schemeClr val="tx1"/>
                </a:solidFill>
                <a:effectLst/>
                <a:latin typeface="+mn-lt"/>
                <a:ea typeface="+mn-ea"/>
                <a:cs typeface="+mn-cs"/>
              </a:rPr>
              <a:t>, or </a:t>
            </a:r>
            <a:r>
              <a:rPr lang="en-US" dirty="0"/>
              <a:t>false</a:t>
            </a:r>
            <a:r>
              <a:rPr lang="en-US" sz="1200" b="0" i="0" kern="1200" dirty="0">
                <a:solidFill>
                  <a:schemeClr val="tx1"/>
                </a:solidFill>
                <a:effectLst/>
                <a:latin typeface="+mn-lt"/>
                <a:ea typeface="+mn-ea"/>
                <a:cs typeface="+mn-cs"/>
              </a:rPr>
              <a:t>, the </a:t>
            </a:r>
            <a:r>
              <a:rPr lang="en-US" dirty="0"/>
              <a:t>disabled </a:t>
            </a:r>
            <a:r>
              <a:rPr lang="en-US" sz="1200" b="1" i="0" kern="1200" dirty="0">
                <a:solidFill>
                  <a:schemeClr val="tx1"/>
                </a:solidFill>
                <a:effectLst/>
                <a:latin typeface="+mn-lt"/>
                <a:ea typeface="+mn-ea"/>
                <a:cs typeface="+mn-cs"/>
              </a:rPr>
              <a:t>attribute</a:t>
            </a:r>
            <a:r>
              <a:rPr lang="en-US" sz="1200" b="0" i="0" kern="1200" dirty="0">
                <a:solidFill>
                  <a:schemeClr val="tx1"/>
                </a:solidFill>
                <a:effectLst/>
                <a:latin typeface="+mn-lt"/>
                <a:ea typeface="+mn-ea"/>
                <a:cs typeface="+mn-cs"/>
              </a:rPr>
              <a:t> will not even be included in the rendered </a:t>
            </a:r>
            <a:r>
              <a:rPr lang="en-US" dirty="0"/>
              <a:t>&lt;button&gt;</a:t>
            </a:r>
            <a:r>
              <a:rPr lang="en-US" sz="1200" b="0" i="0" kern="1200" dirty="0">
                <a:solidFill>
                  <a:schemeClr val="tx1"/>
                </a:solidFill>
                <a:effectLst/>
                <a:latin typeface="+mn-lt"/>
                <a:ea typeface="+mn-ea"/>
                <a:cs typeface="+mn-cs"/>
              </a:rPr>
              <a:t> element.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55</a:t>
            </a:fld>
            <a:endParaRPr lang="en-US"/>
          </a:p>
        </p:txBody>
      </p:sp>
    </p:spTree>
    <p:extLst>
      <p:ext uri="{BB962C8B-B14F-4D97-AF65-F5344CB8AC3E}">
        <p14:creationId xmlns:p14="http://schemas.microsoft.com/office/powerpoint/2010/main" val="2269425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the </a:t>
            </a:r>
            <a:r>
              <a:rPr lang="en-US" dirty="0"/>
              <a:t>v-if</a:t>
            </a:r>
            <a:r>
              <a:rPr lang="en-US" sz="1200" b="0" i="0" kern="1200" dirty="0">
                <a:solidFill>
                  <a:schemeClr val="tx1"/>
                </a:solidFill>
                <a:effectLst/>
                <a:latin typeface="+mn-lt"/>
                <a:ea typeface="+mn-ea"/>
                <a:cs typeface="+mn-cs"/>
              </a:rPr>
              <a:t> directive would remove/insert the </a:t>
            </a:r>
            <a:r>
              <a:rPr lang="en-US" dirty="0"/>
              <a:t>&lt;p&gt;</a:t>
            </a:r>
            <a:r>
              <a:rPr lang="en-US" sz="1200" b="0" i="0" kern="1200" dirty="0">
                <a:solidFill>
                  <a:schemeClr val="tx1"/>
                </a:solidFill>
                <a:effectLst/>
                <a:latin typeface="+mn-lt"/>
                <a:ea typeface="+mn-ea"/>
                <a:cs typeface="+mn-cs"/>
              </a:rPr>
              <a:t> element based on the truthiness of the value of the expression </a:t>
            </a:r>
            <a:r>
              <a:rPr lang="en-US" dirty="0"/>
              <a:t>greeting</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56</a:t>
            </a:fld>
            <a:endParaRPr lang="en-US"/>
          </a:p>
        </p:txBody>
      </p:sp>
    </p:spTree>
    <p:extLst>
      <p:ext uri="{BB962C8B-B14F-4D97-AF65-F5344CB8AC3E}">
        <p14:creationId xmlns:p14="http://schemas.microsoft.com/office/powerpoint/2010/main" val="3912043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a:t>Component = model = data-object</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63</a:t>
            </a:fld>
            <a:endParaRPr lang="ru-RU"/>
          </a:p>
        </p:txBody>
      </p:sp>
    </p:spTree>
    <p:extLst>
      <p:ext uri="{BB962C8B-B14F-4D97-AF65-F5344CB8AC3E}">
        <p14:creationId xmlns:p14="http://schemas.microsoft.com/office/powerpoint/2010/main" val="3409036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Interpolation</a:t>
            </a:r>
          </a:p>
          <a:p>
            <a:pPr marL="171450" indent="-171450">
              <a:buFontTx/>
              <a:buChar char="-"/>
            </a:pPr>
            <a:endParaRPr lang="en-US" dirty="0"/>
          </a:p>
          <a:p>
            <a:pPr marL="0" indent="0">
              <a:buFontTx/>
              <a:buNone/>
            </a:pPr>
            <a:r>
              <a:rPr lang="en-US" dirty="0" err="1"/>
              <a:t>Vue.js</a:t>
            </a:r>
            <a:r>
              <a:rPr lang="en-US" dirty="0"/>
              <a:t> uses </a:t>
            </a:r>
            <a:r>
              <a:rPr lang="en-US" b="1" dirty="0"/>
              <a:t>Directives</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dirty="0"/>
              <a:t>v-bind</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To assign the ’logo’ and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attribute to HMTL tag, we need to use </a:t>
            </a:r>
            <a:r>
              <a:rPr lang="en-US" sz="1200" b="1" i="0" kern="1200" dirty="0">
                <a:solidFill>
                  <a:schemeClr val="tx1"/>
                </a:solidFill>
                <a:effectLst/>
                <a:latin typeface="+mn-lt"/>
                <a:ea typeface="+mn-ea"/>
                <a:cs typeface="+mn-cs"/>
              </a:rPr>
              <a:t>v-bind</a:t>
            </a:r>
            <a:r>
              <a:rPr lang="en-US" sz="1200" b="0" i="0" kern="1200" dirty="0">
                <a:solidFill>
                  <a:schemeClr val="tx1"/>
                </a:solidFill>
                <a:effectLst/>
                <a:latin typeface="+mn-lt"/>
                <a:ea typeface="+mn-ea"/>
                <a:cs typeface="+mn-cs"/>
              </a:rPr>
              <a:t> directive or colon.</a:t>
            </a:r>
            <a:endParaRPr lang="en-US" dirty="0"/>
          </a:p>
          <a:p>
            <a:pPr marL="171450" indent="-171450">
              <a:buFontTx/>
              <a:buChar char="-"/>
            </a:pPr>
            <a:r>
              <a:rPr lang="en-US" b="1" dirty="0" err="1"/>
              <a:t>v-on</a:t>
            </a:r>
            <a:r>
              <a:rPr lang="en-US" dirty="0" err="1"/>
              <a:t>:click</a:t>
            </a:r>
            <a:r>
              <a:rPr lang="en-US" dirty="0"/>
              <a:t> </a:t>
            </a:r>
            <a:r>
              <a:rPr lang="en-US" dirty="0">
                <a:sym typeface="Wingdings" pitchFamily="2" charset="2"/>
              </a:rPr>
              <a:t> </a:t>
            </a:r>
            <a:r>
              <a:rPr lang="en-US" sz="1200" b="0" i="0" kern="1200" dirty="0">
                <a:solidFill>
                  <a:schemeClr val="tx1"/>
                </a:solidFill>
                <a:effectLst/>
                <a:latin typeface="+mn-lt"/>
                <a:ea typeface="+mn-ea"/>
                <a:cs typeface="+mn-cs"/>
              </a:rPr>
              <a:t>We can use the </a:t>
            </a:r>
            <a:r>
              <a:rPr lang="en-US" sz="1200" b="1" i="1" kern="1200" dirty="0">
                <a:solidFill>
                  <a:schemeClr val="tx1"/>
                </a:solidFill>
                <a:effectLst/>
                <a:latin typeface="+mn-lt"/>
                <a:ea typeface="+mn-ea"/>
                <a:cs typeface="+mn-cs"/>
              </a:rPr>
              <a:t>v-on </a:t>
            </a:r>
            <a:r>
              <a:rPr lang="en-US" sz="1200" b="1" i="0" kern="1200" dirty="0">
                <a:solidFill>
                  <a:schemeClr val="tx1"/>
                </a:solidFill>
                <a:effectLst/>
                <a:latin typeface="+mn-lt"/>
                <a:ea typeface="+mn-ea"/>
                <a:cs typeface="+mn-cs"/>
              </a:rPr>
              <a:t>directive</a:t>
            </a:r>
            <a:r>
              <a:rPr lang="en-US" sz="1200" b="0" i="0" kern="1200" dirty="0">
                <a:solidFill>
                  <a:schemeClr val="tx1"/>
                </a:solidFill>
                <a:effectLst/>
                <a:latin typeface="+mn-lt"/>
                <a:ea typeface="+mn-ea"/>
                <a:cs typeface="+mn-cs"/>
              </a:rPr>
              <a:t> to listen to DOM events (</a:t>
            </a:r>
            <a:r>
              <a:rPr lang="en-US" sz="1200" b="0" i="0" kern="1200" dirty="0" err="1">
                <a:solidFill>
                  <a:schemeClr val="tx1"/>
                </a:solidFill>
                <a:effectLst/>
                <a:latin typeface="+mn-lt"/>
                <a:ea typeface="+mn-ea"/>
                <a:cs typeface="+mn-cs"/>
              </a:rPr>
              <a:t>onClick</a:t>
            </a:r>
            <a:r>
              <a:rPr lang="en-US" sz="1200" b="0" i="0" kern="1200" dirty="0">
                <a:solidFill>
                  <a:schemeClr val="tx1"/>
                </a:solidFill>
                <a:effectLst/>
                <a:latin typeface="+mn-lt"/>
                <a:ea typeface="+mn-ea"/>
                <a:cs typeface="+mn-cs"/>
              </a:rPr>
              <a:t>-events).  Here when the on-click event is fired: the speedup() will be called.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64</a:t>
            </a:fld>
            <a:endParaRPr lang="en-US"/>
          </a:p>
        </p:txBody>
      </p:sp>
    </p:spTree>
    <p:extLst>
      <p:ext uri="{BB962C8B-B14F-4D97-AF65-F5344CB8AC3E}">
        <p14:creationId xmlns:p14="http://schemas.microsoft.com/office/powerpoint/2010/main" val="36267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less expensive:</a:t>
            </a:r>
          </a:p>
          <a:p>
            <a:r>
              <a:rPr lang="en-US" sz="1200" b="0" i="0" kern="1200" dirty="0">
                <a:solidFill>
                  <a:schemeClr val="tx1"/>
                </a:solidFill>
                <a:effectLst/>
                <a:latin typeface="+mn-lt"/>
                <a:ea typeface="+mn-ea"/>
                <a:cs typeface="+mn-cs"/>
              </a:rPr>
              <a:t>The changes are not made to the DOM, instead a replica of the DOM is created which is present in the form of JavaScript data structures. Whenever any changes are to be made, they are made to the JavaScript data structures and the latter is compared with the original data structure. The final changes are then updated to the real DOM.</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70</a:t>
            </a:fld>
            <a:endParaRPr lang="en-US"/>
          </a:p>
        </p:txBody>
      </p:sp>
    </p:spTree>
    <p:extLst>
      <p:ext uri="{BB962C8B-B14F-4D97-AF65-F5344CB8AC3E}">
        <p14:creationId xmlns:p14="http://schemas.microsoft.com/office/powerpoint/2010/main" val="24319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Components are one of the important features of </a:t>
            </a:r>
            <a:r>
              <a:rPr lang="en-US" sz="1200" b="0" i="0" kern="1200" dirty="0" err="1">
                <a:solidFill>
                  <a:schemeClr val="tx1"/>
                </a:solidFill>
                <a:effectLst/>
                <a:latin typeface="+mn-lt"/>
                <a:ea typeface="+mn-ea"/>
                <a:cs typeface="+mn-cs"/>
              </a:rPr>
              <a:t>Vue.js</a:t>
            </a:r>
            <a:r>
              <a:rPr lang="en-US" sz="1200" b="0" i="0" kern="1200" dirty="0">
                <a:solidFill>
                  <a:schemeClr val="tx1"/>
                </a:solidFill>
                <a:effectLst/>
                <a:latin typeface="+mn-lt"/>
                <a:ea typeface="+mn-ea"/>
                <a:cs typeface="+mn-cs"/>
              </a:rPr>
              <a:t> that helps create custom elements, which can be reused in HTML.</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13</a:t>
            </a:fld>
            <a:endParaRPr lang="en-US"/>
          </a:p>
        </p:txBody>
      </p:sp>
    </p:spTree>
    <p:extLst>
      <p:ext uri="{BB962C8B-B14F-4D97-AF65-F5344CB8AC3E}">
        <p14:creationId xmlns:p14="http://schemas.microsoft.com/office/powerpoint/2010/main" val="3931820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main.js</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file is the entry point of the site, it is here that your first component is mounted and rendered.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App.vue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is the first component mounted by </a:t>
            </a:r>
            <a:r>
              <a:rPr lang="en-US" sz="1200" b="0" kern="1200" dirty="0" err="1">
                <a:solidFill>
                  <a:schemeClr val="tx1"/>
                </a:solidFill>
                <a:effectLst/>
                <a:latin typeface="+mn-lt"/>
                <a:ea typeface="+mn-ea"/>
                <a:cs typeface="+mn-cs"/>
              </a:rPr>
              <a:t>Vue</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This component consist of 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17</a:t>
            </a:fld>
            <a:endParaRPr lang="en-US"/>
          </a:p>
        </p:txBody>
      </p:sp>
    </p:spTree>
    <p:extLst>
      <p:ext uri="{BB962C8B-B14F-4D97-AF65-F5344CB8AC3E}">
        <p14:creationId xmlns:p14="http://schemas.microsoft.com/office/powerpoint/2010/main" val="259148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rPr>
              <a:t>Tesla Battery Component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Provides </a:t>
            </a:r>
            <a:r>
              <a:rPr lang="en-US" sz="1200" b="1" i="0" u="none" strike="noStrike" kern="1200" cap="none" dirty="0">
                <a:solidFill>
                  <a:schemeClr val="tx1"/>
                </a:solidFill>
                <a:effectLst/>
                <a:latin typeface="Helvetica Neue"/>
                <a:ea typeface="Helvetica Neue"/>
                <a:cs typeface="Helvetica Neue"/>
                <a:sym typeface="Helvetica Neue"/>
              </a:rPr>
              <a:t>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Passing this data via </a:t>
            </a:r>
            <a:r>
              <a:rPr lang="en-US" sz="1200" b="1" i="0" u="none" strike="noStrike" kern="1200" cap="none" dirty="0">
                <a:solidFill>
                  <a:schemeClr val="tx1"/>
                </a:solidFill>
                <a:effectLst/>
                <a:latin typeface="Helvetica Neue"/>
                <a:ea typeface="Helvetica Neue"/>
                <a:cs typeface="Helvetica Neue"/>
                <a:sym typeface="Helvetica Neue"/>
              </a:rPr>
              <a:t>props</a:t>
            </a:r>
            <a:r>
              <a:rPr lang="en-US" sz="1200" b="0" i="0" u="none" strike="noStrike" kern="1200" cap="none" dirty="0">
                <a:solidFill>
                  <a:schemeClr val="tx1"/>
                </a:solidFill>
                <a:effectLst/>
                <a:latin typeface="Helvetica Neue"/>
                <a:ea typeface="Helvetica Neue"/>
                <a:cs typeface="Helvetica Neue"/>
                <a:sym typeface="Helvetica Neue"/>
              </a:rPr>
              <a:t> to child components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cap="none" dirty="0">
                <a:solidFill>
                  <a:schemeClr val="tx1"/>
                </a:solidFill>
                <a:effectLst/>
                <a:latin typeface="Helvetica Neue"/>
                <a:ea typeface="Helvetica Neue"/>
                <a:cs typeface="Helvetica Neue"/>
                <a:sym typeface="Helvetica Neue"/>
              </a:rPr>
              <a:t>Performing actions via callback functions (to change the state)</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19</a:t>
            </a:fld>
            <a:endParaRPr lang="en-US"/>
          </a:p>
        </p:txBody>
      </p:sp>
    </p:spTree>
    <p:extLst>
      <p:ext uri="{BB962C8B-B14F-4D97-AF65-F5344CB8AC3E}">
        <p14:creationId xmlns:p14="http://schemas.microsoft.com/office/powerpoint/2010/main" val="3526586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is the container component.</a:t>
            </a:r>
          </a:p>
          <a:p>
            <a:r>
              <a:rPr lang="en-US" sz="1200" b="0" kern="1200" dirty="0">
                <a:solidFill>
                  <a:schemeClr val="tx1"/>
                </a:solidFill>
                <a:effectLst/>
                <a:latin typeface="+mn-lt"/>
                <a:ea typeface="+mn-ea"/>
                <a:cs typeface="+mn-cs"/>
              </a:rPr>
              <a:t>The tesla-</a:t>
            </a:r>
            <a:r>
              <a:rPr lang="en-US" sz="1200" b="0" kern="1200" dirty="0" err="1">
                <a:solidFill>
                  <a:schemeClr val="tx1"/>
                </a:solidFill>
                <a:effectLst/>
                <a:latin typeface="+mn-lt"/>
                <a:ea typeface="+mn-ea"/>
                <a:cs typeface="+mn-cs"/>
              </a:rPr>
              <a:t>battery.component</a:t>
            </a:r>
            <a:r>
              <a:rPr lang="en-US" sz="1200" b="0" kern="1200" dirty="0">
                <a:solidFill>
                  <a:schemeClr val="tx1"/>
                </a:solidFill>
                <a:effectLst/>
                <a:latin typeface="+mn-lt"/>
                <a:ea typeface="+mn-ea"/>
                <a:cs typeface="+mn-cs"/>
              </a:rPr>
              <a:t>: Provides data and actions to child/presentational components.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COMPUTED vs METHODS:</a:t>
            </a:r>
          </a:p>
          <a:p>
            <a:r>
              <a:rPr lang="en-US" sz="1200" b="0" i="0" kern="1200" dirty="0">
                <a:solidFill>
                  <a:schemeClr val="tx1"/>
                </a:solidFill>
                <a:effectLst/>
                <a:latin typeface="+mn-lt"/>
                <a:ea typeface="+mn-ea"/>
                <a:cs typeface="+mn-cs"/>
              </a:rPr>
              <a:t>However, the difference is that </a:t>
            </a:r>
            <a:r>
              <a:rPr lang="en-US" sz="1200" b="1" i="0" kern="1200" dirty="0">
                <a:solidFill>
                  <a:schemeClr val="tx1"/>
                </a:solidFill>
                <a:effectLst/>
                <a:latin typeface="+mn-lt"/>
                <a:ea typeface="+mn-ea"/>
                <a:cs typeface="+mn-cs"/>
              </a:rPr>
              <a:t>computed properties are cached based on their dependencies.</a:t>
            </a:r>
            <a:r>
              <a:rPr lang="en-US" sz="1200" b="0" i="0" kern="1200" dirty="0">
                <a:solidFill>
                  <a:schemeClr val="tx1"/>
                </a:solidFill>
                <a:effectLst/>
                <a:latin typeface="+mn-lt"/>
                <a:ea typeface="+mn-ea"/>
                <a:cs typeface="+mn-cs"/>
              </a:rPr>
              <a:t> A computed property will only re-evaluate when some of its dependencies have changed. This means as long as </a:t>
            </a:r>
            <a:r>
              <a:rPr lang="en-US" dirty="0"/>
              <a:t>message</a:t>
            </a:r>
            <a:r>
              <a:rPr lang="en-US" sz="1200" b="0" i="0" kern="1200" dirty="0">
                <a:solidFill>
                  <a:schemeClr val="tx1"/>
                </a:solidFill>
                <a:effectLst/>
                <a:latin typeface="+mn-lt"/>
                <a:ea typeface="+mn-ea"/>
                <a:cs typeface="+mn-cs"/>
              </a:rPr>
              <a:t> has not changed, multiple access to the </a:t>
            </a:r>
            <a:r>
              <a:rPr lang="en-US" dirty="0" err="1"/>
              <a:t>reversedMessage</a:t>
            </a:r>
            <a:r>
              <a:rPr lang="en-US" sz="1200" b="0" i="0" kern="1200" dirty="0">
                <a:solidFill>
                  <a:schemeClr val="tx1"/>
                </a:solidFill>
                <a:effectLst/>
                <a:latin typeface="+mn-lt"/>
                <a:ea typeface="+mn-ea"/>
                <a:cs typeface="+mn-cs"/>
              </a:rPr>
              <a:t> computed property will immediately return the previously computed result without having to run the function again.</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20</a:t>
            </a:fld>
            <a:endParaRPr lang="en-US"/>
          </a:p>
        </p:txBody>
      </p:sp>
    </p:spTree>
    <p:extLst>
      <p:ext uri="{BB962C8B-B14F-4D97-AF65-F5344CB8AC3E}">
        <p14:creationId xmlns:p14="http://schemas.microsoft.com/office/powerpoint/2010/main" val="178382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properties from parent component</a:t>
            </a:r>
          </a:p>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27</a:t>
            </a:fld>
            <a:endParaRPr lang="en-US"/>
          </a:p>
        </p:txBody>
      </p:sp>
    </p:spTree>
    <p:extLst>
      <p:ext uri="{BB962C8B-B14F-4D97-AF65-F5344CB8AC3E}">
        <p14:creationId xmlns:p14="http://schemas.microsoft.com/office/powerpoint/2010/main" val="3474869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29</a:t>
            </a:fld>
            <a:endParaRPr lang="en-US"/>
          </a:p>
        </p:txBody>
      </p:sp>
    </p:spTree>
    <p:extLst>
      <p:ext uri="{BB962C8B-B14F-4D97-AF65-F5344CB8AC3E}">
        <p14:creationId xmlns:p14="http://schemas.microsoft.com/office/powerpoint/2010/main" val="1433944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03257-A288-2D45-9F4E-7ECBB5C47E6C}" type="slidenum">
              <a:rPr lang="en-US" smtClean="0"/>
              <a:t>31</a:t>
            </a:fld>
            <a:endParaRPr lang="en-US"/>
          </a:p>
        </p:txBody>
      </p:sp>
    </p:spTree>
    <p:extLst>
      <p:ext uri="{BB962C8B-B14F-4D97-AF65-F5344CB8AC3E}">
        <p14:creationId xmlns:p14="http://schemas.microsoft.com/office/powerpoint/2010/main" val="2748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FE72-D365-6E46-BCB5-9E8D2B378B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A63FD0-4F71-DF49-90B3-7081B890F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7C026C-B79A-F14E-9A8C-B186D3962BC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7032B64-09AF-6349-9520-0631476AB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441B-EC67-F541-96A3-EDD3C20C920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200744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24FF1-F8EA-1C4F-9DB8-5C9CDF0F2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A570DA7-8F9B-BA4A-ABCA-07E68496FA1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3EF66-EC1C-B74E-AC28-4BAD18B995D7}"/>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0CBD998-4E0E-3448-AC89-B889F35D6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AFD3C8-9D89-294E-AD64-9EB0B623A5E8}"/>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7498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ED66D-9D49-0147-A9CB-45D1D8C2A8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D33CC7-E7EA-D04D-940D-3BE096279A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35D4-2898-6E4F-8A72-4E1672D1A22F}"/>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B539A7C8-C3F6-C94D-B47D-765E05D1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9C8177-6178-5E4A-ABC1-59D449D5B53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0401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0273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D94EF-4B20-864B-912B-46B867E75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38F287-5180-1149-BDDC-7A23BB12AAA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EC05C-E48E-964D-8E99-F2A4F954489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FADEEB74-B327-2640-A13B-D715E565C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F42CE-9945-5740-8544-0B8462242AE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921312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5024-AFB1-BA46-B40B-7BE670A63C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1E7CD-631D-F146-B5BC-193E476F08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BDE9C0-66CA-7E43-B5F4-8CD6FA5A00E0}"/>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8329628D-8058-8743-BA1F-38170664CB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18A5-8104-EB45-8E8F-AA075DE2634F}"/>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26347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8BA5-3A69-7F46-89DB-0334973D8A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D0793B-337E-AF40-A9CD-B77B86A2457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BF1D3C-3AA3-7B4A-89EC-E08B7239FD0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DAE556-2E23-E345-9A3B-96B063795CD9}"/>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7B17ED02-B72A-8541-9DD6-EC16EAA32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64D508-17F5-5E48-B27A-7DCE70CAA914}"/>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285182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B11B-55DB-5444-A70D-8375F421F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E53A2-A920-EB4B-A5F7-53FB752B3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0FF5D4-2C66-C148-820F-4133BDABDE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3DCECF-F328-D549-9158-231C04B8A9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9B6BC0-250D-FF4F-B293-1D6603A3CF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4AF2C5-EFE6-9947-A293-69DE13F836F1}"/>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8" name="Footer Placeholder 7">
            <a:extLst>
              <a:ext uri="{FF2B5EF4-FFF2-40B4-BE49-F238E27FC236}">
                <a16:creationId xmlns:a16="http://schemas.microsoft.com/office/drawing/2014/main" id="{1B116351-B552-9448-AEDF-153C023BA8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B8C53-DEBB-D640-B4C4-88798446EDD7}"/>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3836195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88FD4-4540-F54D-A017-65549C7B58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C480D-C362-CA4D-83C6-B6F50E70B35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4" name="Footer Placeholder 3">
            <a:extLst>
              <a:ext uri="{FF2B5EF4-FFF2-40B4-BE49-F238E27FC236}">
                <a16:creationId xmlns:a16="http://schemas.microsoft.com/office/drawing/2014/main" id="{2B123786-3E38-CB42-98B2-88AB7CE74E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9FC5D-C8A7-DC4A-97B7-988A267CBA66}"/>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29025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18440F-49C4-7C48-BF4E-B7434FAB80C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3" name="Footer Placeholder 2">
            <a:extLst>
              <a:ext uri="{FF2B5EF4-FFF2-40B4-BE49-F238E27FC236}">
                <a16:creationId xmlns:a16="http://schemas.microsoft.com/office/drawing/2014/main" id="{86E36214-8489-234A-A73C-762FF0A64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CF25E-2F83-2746-B73B-909661E3B3BD}"/>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1551423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08F0A-F383-B34D-8737-54E32D6CBB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92C9E2-6ED7-1D42-9375-B228368F11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BC171D-1058-B546-AE61-CE4BF54CB2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90F53C-FDA9-5E4E-B2D8-A11A5E4562E5}"/>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BF9DBECB-FA67-0F4E-A51F-FAEA41269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D8ACF-E13A-1A45-A111-0AF9DB7A0BA1}"/>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4289044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934F-5E02-5947-9C5A-5B9F6FE8B8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95DBCB-99A5-D346-B279-B45CFD4222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0D59C-A7E3-7145-B26F-54BB6D375A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CD01AFD-1EE7-E34B-8D02-5D2C89F8FB0A}"/>
              </a:ext>
            </a:extLst>
          </p:cNvPr>
          <p:cNvSpPr>
            <a:spLocks noGrp="1"/>
          </p:cNvSpPr>
          <p:nvPr>
            <p:ph type="dt" sz="half" idx="10"/>
          </p:nvPr>
        </p:nvSpPr>
        <p:spPr/>
        <p:txBody>
          <a:bodyPr/>
          <a:lstStyle/>
          <a:p>
            <a:fld id="{C2AEE2E8-78B3-3240-BD28-418FE0C7D6E7}" type="datetimeFigureOut">
              <a:rPr lang="en-US" smtClean="0"/>
              <a:t>12/1/18</a:t>
            </a:fld>
            <a:endParaRPr lang="en-US"/>
          </a:p>
        </p:txBody>
      </p:sp>
      <p:sp>
        <p:nvSpPr>
          <p:cNvPr id="6" name="Footer Placeholder 5">
            <a:extLst>
              <a:ext uri="{FF2B5EF4-FFF2-40B4-BE49-F238E27FC236}">
                <a16:creationId xmlns:a16="http://schemas.microsoft.com/office/drawing/2014/main" id="{2B426A46-DBDC-A941-BF14-DCF73606D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A62FC-EC80-2B4C-80DB-F47442DB46F2}"/>
              </a:ext>
            </a:extLst>
          </p:cNvPr>
          <p:cNvSpPr>
            <a:spLocks noGrp="1"/>
          </p:cNvSpPr>
          <p:nvPr>
            <p:ph type="sldNum" sz="quarter" idx="12"/>
          </p:nvPr>
        </p:nvSpPr>
        <p:spPr/>
        <p:txBody>
          <a:bodyPr/>
          <a:lstStyle/>
          <a:p>
            <a:fld id="{D2B321D5-A51C-1B4A-B0F3-3B669A59D247}" type="slidenum">
              <a:rPr lang="en-US" smtClean="0"/>
              <a:t>‹#›</a:t>
            </a:fld>
            <a:endParaRPr lang="en-US"/>
          </a:p>
        </p:txBody>
      </p:sp>
    </p:spTree>
    <p:extLst>
      <p:ext uri="{BB962C8B-B14F-4D97-AF65-F5344CB8AC3E}">
        <p14:creationId xmlns:p14="http://schemas.microsoft.com/office/powerpoint/2010/main" val="966999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E10F0-7BBD-134A-B4C6-8F564B4EC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C38F43-00E3-FD45-BF76-92E827F173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70261-6516-454A-9065-87DA421679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EE2E8-78B3-3240-BD28-418FE0C7D6E7}" type="datetimeFigureOut">
              <a:rPr lang="en-US" smtClean="0"/>
              <a:t>12/1/18</a:t>
            </a:fld>
            <a:endParaRPr lang="en-US"/>
          </a:p>
        </p:txBody>
      </p:sp>
      <p:sp>
        <p:nvSpPr>
          <p:cNvPr id="5" name="Footer Placeholder 4">
            <a:extLst>
              <a:ext uri="{FF2B5EF4-FFF2-40B4-BE49-F238E27FC236}">
                <a16:creationId xmlns:a16="http://schemas.microsoft.com/office/drawing/2014/main" id="{504321D0-16FD-E249-A785-E7D338DD8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D61A0F-ADC8-4448-857D-1E5000BD7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321D5-A51C-1B4A-B0F3-3B669A59D247}" type="slidenum">
              <a:rPr lang="en-US" smtClean="0"/>
              <a:t>‹#›</a:t>
            </a:fld>
            <a:endParaRPr lang="en-US"/>
          </a:p>
        </p:txBody>
      </p:sp>
    </p:spTree>
    <p:extLst>
      <p:ext uri="{BB962C8B-B14F-4D97-AF65-F5344CB8AC3E}">
        <p14:creationId xmlns:p14="http://schemas.microsoft.com/office/powerpoint/2010/main" val="489566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etereijgermans11/workshop-reactjs-vuej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7B10F-A6E9-7746-9613-D02FC32CA700}"/>
              </a:ext>
            </a:extLst>
          </p:cNvPr>
          <p:cNvSpPr>
            <a:spLocks noGrp="1"/>
          </p:cNvSpPr>
          <p:nvPr>
            <p:ph type="title"/>
          </p:nvPr>
        </p:nvSpPr>
        <p:spPr/>
        <p:txBody>
          <a:bodyPr/>
          <a:lstStyle/>
          <a:p>
            <a:pPr algn="ctr"/>
            <a:r>
              <a:rPr lang="en-US" b="1" dirty="0">
                <a:solidFill>
                  <a:srgbClr val="FFC000"/>
                </a:solidFill>
              </a:rPr>
              <a:t>Peter Eijgermans</a:t>
            </a:r>
          </a:p>
        </p:txBody>
      </p:sp>
      <p:pic>
        <p:nvPicPr>
          <p:cNvPr id="1026" name="Picture 2" descr="https://lh6.googleusercontent.com/n8zTovCz5MHsZkBW9omWWAykEeZ44cHXEaf0Q3JrMccUVY9HG0QynKquj8lKtW3Ay63CYVR9EpV5WD72zDOigyg8LnQ3Vdoy9E1i7BytFCDLU5j5AsPqYLFhCgPstetwfR99iivf6rs">
            <a:extLst>
              <a:ext uri="{FF2B5EF4-FFF2-40B4-BE49-F238E27FC236}">
                <a16:creationId xmlns:a16="http://schemas.microsoft.com/office/drawing/2014/main" id="{BDE4C3F3-8D9C-0345-B9F2-36A2304E7B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2157" y="2481928"/>
            <a:ext cx="2440433" cy="24404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VYFJRf2dOKpItnTx-T8y2jnAdIW0SGAtDrRCEtpC9Nc8Wz2ItDcQpapIrSu67BsPQLptQy89Y8ERmYhS42nW9_zGdiYbwFyTUy_ambRRptalgIC6HpUwgtRWIZdhb9HxigloAe79qlw">
            <a:extLst>
              <a:ext uri="{FF2B5EF4-FFF2-40B4-BE49-F238E27FC236}">
                <a16:creationId xmlns:a16="http://schemas.microsoft.com/office/drawing/2014/main" id="{EE4F2794-9FD3-3C46-AA97-E5FA4680A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164" y="2045824"/>
            <a:ext cx="2649731" cy="13248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mgdHvrFNB1Ww5tdbGS9p8Ds5pHPP0fA1HUvbPq2rXz-Y1hZ4h_UzoTcDO3ZRQG-l6BqqHbL0myluveRHkLXBW5uhURVDt7L6l7L7qGwT8Hfc2I8ucKrSEnc-8QYxTOv1RoX9c95vGdY">
            <a:extLst>
              <a:ext uri="{FF2B5EF4-FFF2-40B4-BE49-F238E27FC236}">
                <a16:creationId xmlns:a16="http://schemas.microsoft.com/office/drawing/2014/main" id="{E77C9787-2A97-5F48-84CF-DBE0EC34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92" y="311229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BE4EFB-1892-464D-ABE4-384239D430AD}"/>
              </a:ext>
            </a:extLst>
          </p:cNvPr>
          <p:cNvSpPr txBox="1"/>
          <p:nvPr/>
        </p:nvSpPr>
        <p:spPr>
          <a:xfrm>
            <a:off x="4292516" y="5555404"/>
            <a:ext cx="4291648" cy="1754326"/>
          </a:xfrm>
          <a:prstGeom prst="rect">
            <a:avLst/>
          </a:prstGeom>
          <a:noFill/>
        </p:spPr>
        <p:txBody>
          <a:bodyPr wrap="square" rtlCol="0">
            <a:spAutoFit/>
          </a:bodyPr>
          <a:lstStyle/>
          <a:p>
            <a:r>
              <a:rPr lang="en-US" sz="3600" dirty="0"/>
              <a:t>@</a:t>
            </a:r>
            <a:r>
              <a:rPr lang="en-US" sz="3600" dirty="0" err="1"/>
              <a:t>EijgermansPeter</a:t>
            </a:r>
            <a:endParaRPr lang="en-US" sz="3600" dirty="0"/>
          </a:p>
          <a:p>
            <a:br>
              <a:rPr lang="en-US" sz="3600" dirty="0"/>
            </a:br>
            <a:endParaRPr lang="en-US" sz="3600" dirty="0"/>
          </a:p>
        </p:txBody>
      </p:sp>
      <p:pic>
        <p:nvPicPr>
          <p:cNvPr id="5" name="Picture 4">
            <a:extLst>
              <a:ext uri="{FF2B5EF4-FFF2-40B4-BE49-F238E27FC236}">
                <a16:creationId xmlns:a16="http://schemas.microsoft.com/office/drawing/2014/main" id="{8C85A128-F156-934B-9C52-5239318DEB44}"/>
              </a:ext>
            </a:extLst>
          </p:cNvPr>
          <p:cNvPicPr>
            <a:picLocks noChangeAspect="1"/>
          </p:cNvPicPr>
          <p:nvPr/>
        </p:nvPicPr>
        <p:blipFill>
          <a:blip r:embed="rId5"/>
          <a:stretch>
            <a:fillRect/>
          </a:stretch>
        </p:blipFill>
        <p:spPr>
          <a:xfrm>
            <a:off x="4003675" y="5686033"/>
            <a:ext cx="288841" cy="434849"/>
          </a:xfrm>
          <a:prstGeom prst="rect">
            <a:avLst/>
          </a:prstGeom>
        </p:spPr>
      </p:pic>
    </p:spTree>
    <p:extLst>
      <p:ext uri="{BB962C8B-B14F-4D97-AF65-F5344CB8AC3E}">
        <p14:creationId xmlns:p14="http://schemas.microsoft.com/office/powerpoint/2010/main" val="156716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2A14-B9D9-964B-8D34-A296C6620429}"/>
              </a:ext>
            </a:extLst>
          </p:cNvPr>
          <p:cNvSpPr>
            <a:spLocks noGrp="1"/>
          </p:cNvSpPr>
          <p:nvPr>
            <p:ph type="title"/>
          </p:nvPr>
        </p:nvSpPr>
        <p:spPr/>
        <p:txBody>
          <a:bodyPr/>
          <a:lstStyle/>
          <a:p>
            <a:pPr algn="ctr"/>
            <a:r>
              <a:rPr lang="en-US" b="1" dirty="0">
                <a:solidFill>
                  <a:srgbClr val="00B050"/>
                </a:solidFill>
              </a:rPr>
              <a:t>Interpolation</a:t>
            </a:r>
          </a:p>
        </p:txBody>
      </p:sp>
      <p:sp>
        <p:nvSpPr>
          <p:cNvPr id="3" name="Content Placeholder 2">
            <a:extLst>
              <a:ext uri="{FF2B5EF4-FFF2-40B4-BE49-F238E27FC236}">
                <a16:creationId xmlns:a16="http://schemas.microsoft.com/office/drawing/2014/main" id="{DBD3D0B6-3D7A-9F42-A48B-B13E9629FA0A}"/>
              </a:ext>
            </a:extLst>
          </p:cNvPr>
          <p:cNvSpPr>
            <a:spLocks noGrp="1"/>
          </p:cNvSpPr>
          <p:nvPr>
            <p:ph idx="1"/>
          </p:nvPr>
        </p:nvSpPr>
        <p:spPr/>
        <p:txBody>
          <a:bodyPr/>
          <a:lstStyle/>
          <a:p>
            <a:endParaRPr lang="en-US" dirty="0"/>
          </a:p>
          <a:p>
            <a:pPr marL="0" indent="0" algn="ctr">
              <a:buNone/>
            </a:pPr>
            <a:endParaRPr lang="en-US" dirty="0"/>
          </a:p>
          <a:p>
            <a:pPr marL="0" indent="0" algn="ctr">
              <a:buNone/>
            </a:pPr>
            <a:r>
              <a:rPr lang="en-US" dirty="0"/>
              <a:t>&lt;span&gt; Message: </a:t>
            </a:r>
            <a:r>
              <a:rPr lang="en-US" b="1" dirty="0">
                <a:solidFill>
                  <a:srgbClr val="C00000"/>
                </a:solidFill>
              </a:rPr>
              <a:t>{{</a:t>
            </a:r>
            <a:r>
              <a:rPr lang="en-US" dirty="0"/>
              <a:t> message </a:t>
            </a:r>
            <a:r>
              <a:rPr lang="en-US" b="1" dirty="0">
                <a:solidFill>
                  <a:srgbClr val="C00000"/>
                </a:solidFill>
              </a:rPr>
              <a:t>}} </a:t>
            </a:r>
            <a:r>
              <a:rPr lang="en-US" dirty="0"/>
              <a:t>&lt;/span&gt;</a:t>
            </a:r>
          </a:p>
          <a:p>
            <a:endParaRPr lang="en-US" dirty="0"/>
          </a:p>
          <a:p>
            <a:endParaRPr lang="en-US" dirty="0"/>
          </a:p>
        </p:txBody>
      </p:sp>
      <p:pic>
        <p:nvPicPr>
          <p:cNvPr id="4" name="Picture 3">
            <a:extLst>
              <a:ext uri="{FF2B5EF4-FFF2-40B4-BE49-F238E27FC236}">
                <a16:creationId xmlns:a16="http://schemas.microsoft.com/office/drawing/2014/main" id="{1638E1DE-2263-B24E-90C7-AE83F8AC2F92}"/>
              </a:ext>
            </a:extLst>
          </p:cNvPr>
          <p:cNvPicPr>
            <a:picLocks noChangeAspect="1"/>
          </p:cNvPicPr>
          <p:nvPr/>
        </p:nvPicPr>
        <p:blipFill>
          <a:blip r:embed="rId2"/>
          <a:stretch>
            <a:fillRect/>
          </a:stretch>
        </p:blipFill>
        <p:spPr>
          <a:xfrm>
            <a:off x="8822155" y="5325700"/>
            <a:ext cx="1866900" cy="1054100"/>
          </a:xfrm>
          <a:prstGeom prst="rect">
            <a:avLst/>
          </a:prstGeom>
        </p:spPr>
      </p:pic>
      <p:pic>
        <p:nvPicPr>
          <p:cNvPr id="5" name="Picture 4">
            <a:extLst>
              <a:ext uri="{FF2B5EF4-FFF2-40B4-BE49-F238E27FC236}">
                <a16:creationId xmlns:a16="http://schemas.microsoft.com/office/drawing/2014/main" id="{6BCC7033-B503-1D45-8ED0-3B2F0AE0512B}"/>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275414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3136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28B66-CCDE-484A-B4E2-E7545CE77227}"/>
              </a:ext>
            </a:extLst>
          </p:cNvPr>
          <p:cNvSpPr>
            <a:spLocks noGrp="1"/>
          </p:cNvSpPr>
          <p:nvPr>
            <p:ph type="title"/>
          </p:nvPr>
        </p:nvSpPr>
        <p:spPr/>
        <p:txBody>
          <a:bodyPr/>
          <a:lstStyle/>
          <a:p>
            <a:pPr algn="ctr"/>
            <a:r>
              <a:rPr lang="en-US" b="1" dirty="0">
                <a:solidFill>
                  <a:srgbClr val="00B050"/>
                </a:solidFill>
              </a:rPr>
              <a:t>Live version</a:t>
            </a:r>
          </a:p>
        </p:txBody>
      </p:sp>
      <p:sp>
        <p:nvSpPr>
          <p:cNvPr id="3" name="Content Placeholder 2">
            <a:extLst>
              <a:ext uri="{FF2B5EF4-FFF2-40B4-BE49-F238E27FC236}">
                <a16:creationId xmlns:a16="http://schemas.microsoft.com/office/drawing/2014/main" id="{44012129-38C7-1745-83CE-315AF2997F1F}"/>
              </a:ext>
            </a:extLst>
          </p:cNvPr>
          <p:cNvSpPr>
            <a:spLocks noGrp="1"/>
          </p:cNvSpPr>
          <p:nvPr>
            <p:ph idx="1"/>
          </p:nvPr>
        </p:nvSpPr>
        <p:spPr/>
        <p:txBody>
          <a:bodyPr/>
          <a:lstStyle/>
          <a:p>
            <a:endParaRPr lang="en-US" dirty="0"/>
          </a:p>
          <a:p>
            <a:pPr marL="0" indent="0">
              <a:buNone/>
            </a:pPr>
            <a:endParaRPr lang="en-US" dirty="0"/>
          </a:p>
          <a:p>
            <a:pPr marL="0" indent="0" algn="ctr">
              <a:buNone/>
            </a:pPr>
            <a:r>
              <a:rPr lang="en-US" sz="4000" b="1" dirty="0">
                <a:solidFill>
                  <a:srgbClr val="FFC000"/>
                </a:solidFill>
              </a:rPr>
              <a:t>http://react-tesla-charge-</a:t>
            </a:r>
            <a:r>
              <a:rPr lang="en-US" sz="4000" b="1" dirty="0" err="1">
                <a:solidFill>
                  <a:srgbClr val="FFC000"/>
                </a:solidFill>
              </a:rPr>
              <a:t>calculator.surge.sh</a:t>
            </a:r>
            <a:r>
              <a:rPr lang="en-US" sz="4000" b="1" dirty="0">
                <a:solidFill>
                  <a:srgbClr val="FFC000"/>
                </a:solidFill>
              </a:rPr>
              <a:t>/</a:t>
            </a:r>
          </a:p>
        </p:txBody>
      </p:sp>
      <p:pic>
        <p:nvPicPr>
          <p:cNvPr id="4" name="Picture 3">
            <a:extLst>
              <a:ext uri="{FF2B5EF4-FFF2-40B4-BE49-F238E27FC236}">
                <a16:creationId xmlns:a16="http://schemas.microsoft.com/office/drawing/2014/main" id="{AFEA673C-9D2A-E847-8BB6-45180726695E}"/>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243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939D-D6CA-5849-97E6-2997C228D766}"/>
              </a:ext>
            </a:extLst>
          </p:cNvPr>
          <p:cNvSpPr>
            <a:spLocks noGrp="1"/>
          </p:cNvSpPr>
          <p:nvPr>
            <p:ph type="title"/>
          </p:nvPr>
        </p:nvSpPr>
        <p:spPr/>
        <p:txBody>
          <a:bodyPr>
            <a:normAutofit fontScale="90000"/>
          </a:bodyPr>
          <a:lstStyle/>
          <a:p>
            <a:pPr algn="ctr"/>
            <a:r>
              <a:rPr lang="en-US" b="1" dirty="0">
                <a:solidFill>
                  <a:srgbClr val="00B050"/>
                </a:solidFill>
              </a:rPr>
              <a:t>Component based</a:t>
            </a:r>
            <a:br>
              <a:rPr lang="en-US" b="1" dirty="0"/>
            </a:br>
            <a:br>
              <a:rPr lang="en-US" b="1" dirty="0"/>
            </a:br>
            <a:r>
              <a:rPr lang="nl-NL" sz="2700" b="1" i="1" dirty="0"/>
              <a:t>A component </a:t>
            </a:r>
            <a:r>
              <a:rPr lang="nl-NL" sz="2700" b="1" i="1" dirty="0" err="1"/>
              <a:t>adds</a:t>
            </a:r>
            <a:r>
              <a:rPr lang="nl-NL" sz="2700" b="1" i="1" dirty="0"/>
              <a:t> logic </a:t>
            </a:r>
            <a:r>
              <a:rPr lang="nl-NL" sz="2700" b="1" i="1" dirty="0" err="1"/>
              <a:t>to</a:t>
            </a:r>
            <a:r>
              <a:rPr lang="nl-NL" sz="2700" b="1" i="1" dirty="0"/>
              <a:t> DOM </a:t>
            </a:r>
            <a:r>
              <a:rPr lang="nl-NL" sz="2700" b="1" i="1" dirty="0" err="1"/>
              <a:t>elements</a:t>
            </a:r>
            <a:endParaRPr lang="en-US" sz="2700" b="1" dirty="0"/>
          </a:p>
        </p:txBody>
      </p:sp>
      <p:pic>
        <p:nvPicPr>
          <p:cNvPr id="5" name="Content Placeholder 4">
            <a:extLst>
              <a:ext uri="{FF2B5EF4-FFF2-40B4-BE49-F238E27FC236}">
                <a16:creationId xmlns:a16="http://schemas.microsoft.com/office/drawing/2014/main" id="{280673CA-EC51-5D42-A7D3-3595B64F96B2}"/>
              </a:ext>
            </a:extLst>
          </p:cNvPr>
          <p:cNvPicPr>
            <a:picLocks noGrp="1" noChangeAspect="1"/>
          </p:cNvPicPr>
          <p:nvPr>
            <p:ph idx="1"/>
          </p:nvPr>
        </p:nvPicPr>
        <p:blipFill>
          <a:blip r:embed="rId3"/>
          <a:stretch>
            <a:fillRect/>
          </a:stretch>
        </p:blipFill>
        <p:spPr>
          <a:xfrm>
            <a:off x="1631950" y="2274094"/>
            <a:ext cx="8928100" cy="3454400"/>
          </a:xfrm>
        </p:spPr>
      </p:pic>
    </p:spTree>
    <p:extLst>
      <p:ext uri="{BB962C8B-B14F-4D97-AF65-F5344CB8AC3E}">
        <p14:creationId xmlns:p14="http://schemas.microsoft.com/office/powerpoint/2010/main" val="2989055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255384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9F14-BA6B-684E-8D1D-3120B159ACA5}"/>
              </a:ext>
            </a:extLst>
          </p:cNvPr>
          <p:cNvSpPr>
            <a:spLocks noGrp="1"/>
          </p:cNvSpPr>
          <p:nvPr>
            <p:ph type="title"/>
          </p:nvPr>
        </p:nvSpPr>
        <p:spPr/>
        <p:txBody>
          <a:bodyPr/>
          <a:lstStyle/>
          <a:p>
            <a:pPr algn="ctr"/>
            <a:r>
              <a:rPr lang="en-US" b="1" dirty="0">
                <a:solidFill>
                  <a:srgbClr val="00B050"/>
                </a:solidFill>
              </a:rPr>
              <a:t>The UI is represented by a component tree</a:t>
            </a:r>
          </a:p>
        </p:txBody>
      </p:sp>
      <p:sp>
        <p:nvSpPr>
          <p:cNvPr id="3" name="Content Placeholder 2">
            <a:extLst>
              <a:ext uri="{FF2B5EF4-FFF2-40B4-BE49-F238E27FC236}">
                <a16:creationId xmlns:a16="http://schemas.microsoft.com/office/drawing/2014/main" id="{3EFA014F-EC94-8040-B992-2982A478B808}"/>
              </a:ext>
            </a:extLst>
          </p:cNvPr>
          <p:cNvSpPr>
            <a:spLocks noGrp="1"/>
          </p:cNvSpPr>
          <p:nvPr>
            <p:ph idx="1"/>
          </p:nvPr>
        </p:nvSpPr>
        <p:spPr/>
        <p:txBody>
          <a:bodyPr>
            <a:normAutofit lnSpcReduction="10000"/>
          </a:bodyPr>
          <a:lstStyle/>
          <a:p>
            <a:endParaRPr lang="en-US" dirty="0"/>
          </a:p>
          <a:p>
            <a:pPr marL="0" indent="0">
              <a:buNone/>
            </a:pPr>
            <a:r>
              <a:rPr lang="en-US" dirty="0"/>
              <a:t>&lt;</a:t>
            </a:r>
            <a:r>
              <a:rPr lang="en-US" b="1" dirty="0">
                <a:solidFill>
                  <a:srgbClr val="00B050"/>
                </a:solidFill>
              </a:rPr>
              <a:t>App</a:t>
            </a:r>
            <a:r>
              <a:rPr lang="en-US" dirty="0"/>
              <a:t>&gt; </a:t>
            </a:r>
            <a:r>
              <a:rPr lang="en-US" dirty="0">
                <a:solidFill>
                  <a:srgbClr val="FFC000"/>
                </a:solidFill>
              </a:rPr>
              <a:t>--- </a:t>
            </a:r>
            <a:r>
              <a:rPr lang="en-US" i="1" dirty="0">
                <a:solidFill>
                  <a:srgbClr val="FFC000"/>
                </a:solidFill>
                <a:latin typeface="Abadi MT Condensed Light" panose="020B0306030101010103" pitchFamily="34" charset="77"/>
              </a:rPr>
              <a:t>Application entry point</a:t>
            </a:r>
            <a:br>
              <a:rPr lang="en-US" dirty="0"/>
            </a:br>
            <a:r>
              <a:rPr lang="en-US" dirty="0"/>
              <a:t>	&lt;</a:t>
            </a:r>
            <a:r>
              <a:rPr lang="en-US" b="1" dirty="0" err="1">
                <a:solidFill>
                  <a:srgbClr val="92D050"/>
                </a:solidFill>
              </a:rPr>
              <a:t>TeslaHeader</a:t>
            </a:r>
            <a:r>
              <a:rPr lang="en-US" dirty="0"/>
              <a:t>&gt;&lt;/</a:t>
            </a:r>
            <a:r>
              <a:rPr lang="en-US" b="1" dirty="0" err="1">
                <a:solidFill>
                  <a:srgbClr val="92D050"/>
                </a:solidFill>
              </a:rPr>
              <a:t>TeslaHeader</a:t>
            </a:r>
            <a:r>
              <a:rPr lang="en-US" dirty="0"/>
              <a:t>&gt;</a:t>
            </a:r>
            <a:br>
              <a:rPr lang="en-US" dirty="0"/>
            </a:br>
            <a:r>
              <a:rPr lang="en-US" dirty="0"/>
              <a:t>		&lt;</a:t>
            </a:r>
            <a:r>
              <a:rPr lang="en-US" b="1" dirty="0" err="1">
                <a:solidFill>
                  <a:srgbClr val="FFC000"/>
                </a:solidFill>
              </a:rPr>
              <a:t>TeslaBattery</a:t>
            </a:r>
            <a:r>
              <a:rPr lang="en-US" dirty="0"/>
              <a:t>&gt; </a:t>
            </a:r>
            <a:r>
              <a:rPr lang="en-US" dirty="0">
                <a:solidFill>
                  <a:schemeClr val="accent2"/>
                </a:solidFill>
              </a:rPr>
              <a:t>--- </a:t>
            </a:r>
            <a:r>
              <a:rPr lang="en-US" i="1" dirty="0">
                <a:solidFill>
                  <a:schemeClr val="accent4"/>
                </a:solidFill>
                <a:latin typeface="Abadi MT Condensed Light" panose="020B0306030101010103" pitchFamily="34" charset="77"/>
              </a:rPr>
              <a:t>Container Component</a:t>
            </a:r>
            <a:br>
              <a:rPr lang="en-US" dirty="0"/>
            </a:br>
            <a:r>
              <a:rPr lang="en-US" dirty="0"/>
              <a:t>			&lt;</a:t>
            </a:r>
            <a:r>
              <a:rPr lang="en-US" b="1" dirty="0" err="1">
                <a:solidFill>
                  <a:schemeClr val="accent2"/>
                </a:solidFill>
              </a:rPr>
              <a:t>TeslaCar</a:t>
            </a:r>
            <a:r>
              <a:rPr lang="en-US" dirty="0"/>
              <a:t> /&gt; </a:t>
            </a:r>
            <a:r>
              <a:rPr lang="en-US" dirty="0">
                <a:solidFill>
                  <a:srgbClr val="FFC000"/>
                </a:solidFill>
              </a:rPr>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TeslaStats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 </a:t>
            </a:r>
            <a:br>
              <a:rPr lang="en-US" dirty="0"/>
            </a:br>
            <a:r>
              <a:rPr lang="en-US" dirty="0"/>
              <a:t>			&lt;</a:t>
            </a:r>
            <a:r>
              <a:rPr lang="en-US" b="1" dirty="0" err="1">
                <a:solidFill>
                  <a:schemeClr val="accent2"/>
                </a:solidFill>
              </a:rPr>
              <a:t>TeslaCounter</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TeslaClimate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chemeClr val="accent2"/>
                </a:solidFill>
              </a:rPr>
              <a:t>TeslaWheels</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i="1" dirty="0"/>
            </a:br>
            <a:r>
              <a:rPr lang="en-US" dirty="0"/>
              <a:t>			&lt;</a:t>
            </a:r>
            <a:r>
              <a:rPr lang="en-US" b="1" dirty="0" err="1">
                <a:solidFill>
                  <a:schemeClr val="accent2"/>
                </a:solidFill>
              </a:rPr>
              <a:t>TeslaNotice</a:t>
            </a:r>
            <a:r>
              <a:rPr lang="en-US" dirty="0"/>
              <a:t> /&gt; </a:t>
            </a:r>
            <a:r>
              <a:rPr lang="en-US" dirty="0">
                <a:solidFill>
                  <a:srgbClr val="FFC000"/>
                </a:solidFill>
              </a:rPr>
              <a:t>---</a:t>
            </a:r>
            <a:r>
              <a:rPr lang="en-US" dirty="0"/>
              <a:t> </a:t>
            </a:r>
            <a:r>
              <a:rPr lang="en-US" i="1" dirty="0">
                <a:solidFill>
                  <a:schemeClr val="accent4"/>
                </a:solidFill>
                <a:latin typeface="Abadi MT Condensed Light" panose="020B0306030101010103" pitchFamily="34" charset="77"/>
              </a:rPr>
              <a:t>Presentational Component</a:t>
            </a:r>
            <a:br>
              <a:rPr lang="en-US" dirty="0"/>
            </a:br>
            <a:r>
              <a:rPr lang="en-US" dirty="0"/>
              <a:t>		&lt;/</a:t>
            </a:r>
            <a:r>
              <a:rPr lang="en-US" b="1" dirty="0" err="1">
                <a:solidFill>
                  <a:srgbClr val="FFC000"/>
                </a:solidFill>
              </a:rPr>
              <a:t>TeslaBattery</a:t>
            </a:r>
            <a:r>
              <a:rPr lang="en-US" dirty="0"/>
              <a:t>&gt;</a:t>
            </a:r>
            <a:br>
              <a:rPr lang="en-US" dirty="0"/>
            </a:br>
            <a:r>
              <a:rPr lang="en-US" dirty="0"/>
              <a:t>&lt;/</a:t>
            </a:r>
            <a:r>
              <a:rPr lang="en-US" b="1" dirty="0">
                <a:solidFill>
                  <a:srgbClr val="00B050"/>
                </a:solidFill>
              </a:rPr>
              <a:t>App</a:t>
            </a:r>
            <a:r>
              <a:rPr lang="en-US" dirty="0"/>
              <a:t>&gt;</a:t>
            </a:r>
          </a:p>
        </p:txBody>
      </p:sp>
      <p:pic>
        <p:nvPicPr>
          <p:cNvPr id="4" name="Picture 3">
            <a:extLst>
              <a:ext uri="{FF2B5EF4-FFF2-40B4-BE49-F238E27FC236}">
                <a16:creationId xmlns:a16="http://schemas.microsoft.com/office/drawing/2014/main" id="{C26C4404-4389-F048-B5E2-9BB4D655F165}"/>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22052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rgbClr val="C00000"/>
                </a:solidFill>
                <a:highlight>
                  <a:srgbClr val="FFFF00"/>
                </a:highlight>
                <a:latin typeface="Calibri" panose="020F0502020204030204"/>
              </a:rPr>
              <a:t>m</a:t>
            </a: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ain.js</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C3F079-C886-E449-B190-7FB5AE616586}"/>
              </a:ext>
            </a:extLst>
          </p:cNvPr>
          <p:cNvSpPr txBox="1"/>
          <p:nvPr/>
        </p:nvSpPr>
        <p:spPr>
          <a:xfrm>
            <a:off x="7336164" y="3751480"/>
            <a:ext cx="3068129" cy="369332"/>
          </a:xfrm>
          <a:prstGeom prst="rect">
            <a:avLst/>
          </a:prstGeom>
          <a:noFill/>
        </p:spPr>
        <p:txBody>
          <a:bodyPr wrap="square" rtlCol="0">
            <a:spAutoFit/>
          </a:bodyPr>
          <a:lstStyle/>
          <a:p>
            <a:r>
              <a:rPr lang="en-US" b="1" i="1" dirty="0">
                <a:sym typeface="Wingdings" pitchFamily="2" charset="2"/>
              </a:rPr>
              <a:t> </a:t>
            </a:r>
            <a:r>
              <a:rPr lang="en-US" b="1" i="1" dirty="0"/>
              <a:t>Container Component</a:t>
            </a:r>
            <a:endParaRPr lang="en-US" dirty="0"/>
          </a:p>
        </p:txBody>
      </p:sp>
      <p:sp>
        <p:nvSpPr>
          <p:cNvPr id="33" name="TextBox 32">
            <a:extLst>
              <a:ext uri="{FF2B5EF4-FFF2-40B4-BE49-F238E27FC236}">
                <a16:creationId xmlns:a16="http://schemas.microsoft.com/office/drawing/2014/main" id="{CD6C1554-C3B3-4A46-9EF3-22A47ED4E629}"/>
              </a:ext>
            </a:extLst>
          </p:cNvPr>
          <p:cNvSpPr txBox="1"/>
          <p:nvPr/>
        </p:nvSpPr>
        <p:spPr>
          <a:xfrm>
            <a:off x="4268035" y="6429143"/>
            <a:ext cx="3683979" cy="369332"/>
          </a:xfrm>
          <a:prstGeom prst="rect">
            <a:avLst/>
          </a:prstGeom>
          <a:noFill/>
        </p:spPr>
        <p:txBody>
          <a:bodyPr wrap="square" rtlCol="0">
            <a:spAutoFit/>
          </a:bodyPr>
          <a:lstStyle/>
          <a:p>
            <a:pPr marL="285750" indent="-285750">
              <a:buFont typeface="Wingdings" pitchFamily="2" charset="2"/>
              <a:buChar char="à"/>
            </a:pPr>
            <a:r>
              <a:rPr lang="en-US" b="1" dirty="0"/>
              <a:t>Presentational </a:t>
            </a:r>
            <a:r>
              <a:rPr lang="en-US" b="1" i="1" dirty="0"/>
              <a:t>Components</a:t>
            </a:r>
            <a:endParaRPr lang="en-US" dirty="0"/>
          </a:p>
        </p:txBody>
      </p:sp>
    </p:spTree>
    <p:extLst>
      <p:ext uri="{BB962C8B-B14F-4D97-AF65-F5344CB8AC3E}">
        <p14:creationId xmlns:p14="http://schemas.microsoft.com/office/powerpoint/2010/main" val="362339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2C273-A981-C44E-BC86-E648C6CDD161}"/>
              </a:ext>
            </a:extLst>
          </p:cNvPr>
          <p:cNvSpPr>
            <a:spLocks noGrp="1"/>
          </p:cNvSpPr>
          <p:nvPr>
            <p:ph type="title"/>
          </p:nvPr>
        </p:nvSpPr>
        <p:spPr/>
        <p:txBody>
          <a:bodyPr/>
          <a:lstStyle/>
          <a:p>
            <a:pPr algn="ctr"/>
            <a:r>
              <a:rPr lang="en-US" b="1" dirty="0">
                <a:solidFill>
                  <a:srgbClr val="00B050"/>
                </a:solidFill>
              </a:rPr>
              <a:t>Entry Point</a:t>
            </a:r>
            <a:endParaRPr lang="en-US" dirty="0">
              <a:solidFill>
                <a:srgbClr val="00B050"/>
              </a:solidFill>
            </a:endParaRPr>
          </a:p>
        </p:txBody>
      </p:sp>
      <p:pic>
        <p:nvPicPr>
          <p:cNvPr id="7" name="Picture 6">
            <a:extLst>
              <a:ext uri="{FF2B5EF4-FFF2-40B4-BE49-F238E27FC236}">
                <a16:creationId xmlns:a16="http://schemas.microsoft.com/office/drawing/2014/main" id="{0B13E3D0-E12E-8047-97AE-73ABE10B686A}"/>
              </a:ext>
            </a:extLst>
          </p:cNvPr>
          <p:cNvPicPr>
            <a:picLocks noChangeAspect="1"/>
          </p:cNvPicPr>
          <p:nvPr/>
        </p:nvPicPr>
        <p:blipFill>
          <a:blip r:embed="rId3"/>
          <a:stretch>
            <a:fillRect/>
          </a:stretch>
        </p:blipFill>
        <p:spPr>
          <a:xfrm>
            <a:off x="702114" y="1812820"/>
            <a:ext cx="4368800" cy="2590800"/>
          </a:xfrm>
          <a:prstGeom prst="rect">
            <a:avLst/>
          </a:prstGeom>
        </p:spPr>
      </p:pic>
      <p:pic>
        <p:nvPicPr>
          <p:cNvPr id="11" name="Content Placeholder 10">
            <a:extLst>
              <a:ext uri="{FF2B5EF4-FFF2-40B4-BE49-F238E27FC236}">
                <a16:creationId xmlns:a16="http://schemas.microsoft.com/office/drawing/2014/main" id="{7FCF65A3-6746-704E-877A-8681A6124AC7}"/>
              </a:ext>
            </a:extLst>
          </p:cNvPr>
          <p:cNvPicPr>
            <a:picLocks noGrp="1" noChangeAspect="1"/>
          </p:cNvPicPr>
          <p:nvPr>
            <p:ph idx="1"/>
          </p:nvPr>
        </p:nvPicPr>
        <p:blipFill>
          <a:blip r:embed="rId4"/>
          <a:stretch>
            <a:fillRect/>
          </a:stretch>
        </p:blipFill>
        <p:spPr>
          <a:xfrm>
            <a:off x="6106885" y="1793813"/>
            <a:ext cx="5644795" cy="5064187"/>
          </a:xfrm>
        </p:spPr>
      </p:pic>
      <p:sp>
        <p:nvSpPr>
          <p:cNvPr id="12" name="Striped Right Arrow 11">
            <a:extLst>
              <a:ext uri="{FF2B5EF4-FFF2-40B4-BE49-F238E27FC236}">
                <a16:creationId xmlns:a16="http://schemas.microsoft.com/office/drawing/2014/main" id="{53AC261E-5316-DE4C-A5F6-C4127E16E907}"/>
              </a:ext>
            </a:extLst>
          </p:cNvPr>
          <p:cNvSpPr/>
          <p:nvPr/>
        </p:nvSpPr>
        <p:spPr>
          <a:xfrm>
            <a:off x="5175524" y="2865904"/>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01CD517-89B9-4C48-B849-EC3A70CE40C6}"/>
              </a:ext>
            </a:extLst>
          </p:cNvPr>
          <p:cNvSpPr txBox="1"/>
          <p:nvPr/>
        </p:nvSpPr>
        <p:spPr>
          <a:xfrm>
            <a:off x="2237108" y="1386894"/>
            <a:ext cx="1159329" cy="400110"/>
          </a:xfrm>
          <a:prstGeom prst="rect">
            <a:avLst/>
          </a:prstGeom>
          <a:noFill/>
        </p:spPr>
        <p:txBody>
          <a:bodyPr wrap="square" rtlCol="0">
            <a:spAutoFit/>
          </a:bodyPr>
          <a:lstStyle/>
          <a:p>
            <a:r>
              <a:rPr lang="en-US" sz="2000" b="1" dirty="0" err="1">
                <a:solidFill>
                  <a:srgbClr val="FF0000"/>
                </a:solidFill>
              </a:rPr>
              <a:t>main.js</a:t>
            </a:r>
            <a:endParaRPr lang="en-US" sz="2000" dirty="0"/>
          </a:p>
        </p:txBody>
      </p:sp>
      <p:sp>
        <p:nvSpPr>
          <p:cNvPr id="4" name="TextBox 3">
            <a:extLst>
              <a:ext uri="{FF2B5EF4-FFF2-40B4-BE49-F238E27FC236}">
                <a16:creationId xmlns:a16="http://schemas.microsoft.com/office/drawing/2014/main" id="{DF0C3DEF-C925-C949-99A7-CC9615F559BC}"/>
              </a:ext>
            </a:extLst>
          </p:cNvPr>
          <p:cNvSpPr txBox="1"/>
          <p:nvPr/>
        </p:nvSpPr>
        <p:spPr>
          <a:xfrm>
            <a:off x="8490857" y="1355271"/>
            <a:ext cx="1681843" cy="400110"/>
          </a:xfrm>
          <a:prstGeom prst="rect">
            <a:avLst/>
          </a:prstGeom>
          <a:noFill/>
        </p:spPr>
        <p:txBody>
          <a:bodyPr wrap="square" rtlCol="0">
            <a:spAutoFit/>
          </a:bodyPr>
          <a:lstStyle/>
          <a:p>
            <a:r>
              <a:rPr lang="en-US" sz="2000" b="1" dirty="0" err="1">
                <a:solidFill>
                  <a:srgbClr val="C00000"/>
                </a:solidFill>
              </a:rPr>
              <a:t>App.vue</a:t>
            </a:r>
            <a:endParaRPr lang="en-US" sz="2000" dirty="0"/>
          </a:p>
        </p:txBody>
      </p:sp>
    </p:spTree>
    <p:extLst>
      <p:ext uri="{BB962C8B-B14F-4D97-AF65-F5344CB8AC3E}">
        <p14:creationId xmlns:p14="http://schemas.microsoft.com/office/powerpoint/2010/main" val="333508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0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682F-FCA8-544D-8857-B5D41D2C3F73}"/>
              </a:ext>
            </a:extLst>
          </p:cNvPr>
          <p:cNvSpPr>
            <a:spLocks noGrp="1"/>
          </p:cNvSpPr>
          <p:nvPr>
            <p:ph type="title"/>
          </p:nvPr>
        </p:nvSpPr>
        <p:spPr/>
        <p:txBody>
          <a:bodyPr>
            <a:normAutofit fontScale="90000"/>
          </a:bodyPr>
          <a:lstStyle/>
          <a:p>
            <a:pPr algn="ctr"/>
            <a:br>
              <a:rPr lang="en-US" b="1" dirty="0">
                <a:solidFill>
                  <a:srgbClr val="00B050"/>
                </a:solidFill>
              </a:rPr>
            </a:br>
            <a:r>
              <a:rPr lang="en-US" b="1" dirty="0">
                <a:solidFill>
                  <a:srgbClr val="00B050"/>
                </a:solidFill>
              </a:rPr>
              <a:t>Tesla Battery Component</a:t>
            </a:r>
            <a:br>
              <a:rPr lang="en-US" b="1" dirty="0">
                <a:solidFill>
                  <a:srgbClr val="00B050"/>
                </a:solidFill>
              </a:rPr>
            </a:br>
            <a:endParaRPr lang="en-US" dirty="0"/>
          </a:p>
        </p:txBody>
      </p:sp>
      <p:sp>
        <p:nvSpPr>
          <p:cNvPr id="3" name="Content Placeholder 2">
            <a:extLst>
              <a:ext uri="{FF2B5EF4-FFF2-40B4-BE49-F238E27FC236}">
                <a16:creationId xmlns:a16="http://schemas.microsoft.com/office/drawing/2014/main" id="{72692A9B-EDB3-3E41-91FE-783E0A0C1E50}"/>
              </a:ext>
            </a:extLst>
          </p:cNvPr>
          <p:cNvSpPr>
            <a:spLocks noGrp="1"/>
          </p:cNvSpPr>
          <p:nvPr>
            <p:ph idx="1"/>
          </p:nvPr>
        </p:nvSpPr>
        <p:spPr/>
        <p:txBody>
          <a:bodyPr>
            <a:normAutofit/>
          </a:bodyPr>
          <a:lstStyle/>
          <a:p>
            <a:pPr marL="0" indent="0" algn="ctr">
              <a:buNone/>
            </a:pPr>
            <a:r>
              <a:rPr lang="en-US" sz="4800" u="sng" dirty="0">
                <a:solidFill>
                  <a:srgbClr val="92D050"/>
                </a:solidFill>
              </a:rPr>
              <a:t>Provides:</a:t>
            </a:r>
          </a:p>
          <a:p>
            <a:pPr marL="0" indent="0" algn="ctr">
              <a:buNone/>
            </a:pPr>
            <a:r>
              <a:rPr lang="en-US" sz="4800" dirty="0"/>
              <a:t> </a:t>
            </a:r>
            <a:r>
              <a:rPr lang="en-US" sz="4800" dirty="0">
                <a:solidFill>
                  <a:schemeClr val="accent6"/>
                </a:solidFill>
              </a:rPr>
              <a:t>data = local state</a:t>
            </a:r>
          </a:p>
          <a:p>
            <a:pPr marL="0" indent="0" algn="ctr">
              <a:buNone/>
            </a:pPr>
            <a:r>
              <a:rPr lang="en-US" sz="4800" dirty="0">
                <a:solidFill>
                  <a:schemeClr val="accent6"/>
                </a:solidFill>
              </a:rPr>
              <a:t> props</a:t>
            </a:r>
          </a:p>
          <a:p>
            <a:pPr marL="0" indent="0" algn="ctr">
              <a:buNone/>
            </a:pPr>
            <a:r>
              <a:rPr lang="en-US" sz="4800" dirty="0">
                <a:solidFill>
                  <a:schemeClr val="accent6"/>
                </a:solidFill>
              </a:rPr>
              <a:t> actions</a:t>
            </a:r>
          </a:p>
          <a:p>
            <a:pPr marL="0" indent="0" algn="ctr">
              <a:buNone/>
            </a:pPr>
            <a:endParaRPr lang="en-US" sz="4800" dirty="0">
              <a:solidFill>
                <a:srgbClr val="00B050"/>
              </a:solidFill>
            </a:endParaRPr>
          </a:p>
        </p:txBody>
      </p:sp>
      <p:pic>
        <p:nvPicPr>
          <p:cNvPr id="4" name="Picture 3">
            <a:extLst>
              <a:ext uri="{FF2B5EF4-FFF2-40B4-BE49-F238E27FC236}">
                <a16:creationId xmlns:a16="http://schemas.microsoft.com/office/drawing/2014/main" id="{0EEAFA67-240C-1D49-9F77-472A023C308E}"/>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7956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D8FA-4C52-B042-A7D4-01C42E478DA9}"/>
              </a:ext>
            </a:extLst>
          </p:cNvPr>
          <p:cNvSpPr>
            <a:spLocks noGrp="1"/>
          </p:cNvSpPr>
          <p:nvPr>
            <p:ph type="title"/>
          </p:nvPr>
        </p:nvSpPr>
        <p:spPr/>
        <p:txBody>
          <a:bodyPr/>
          <a:lstStyle/>
          <a:p>
            <a:pPr algn="ctr"/>
            <a:r>
              <a:rPr lang="en-US" b="1" dirty="0">
                <a:solidFill>
                  <a:srgbClr val="00B050"/>
                </a:solidFill>
              </a:rPr>
              <a:t>Agenda workshop</a:t>
            </a:r>
          </a:p>
        </p:txBody>
      </p:sp>
      <p:sp>
        <p:nvSpPr>
          <p:cNvPr id="3" name="Content Placeholder 2">
            <a:extLst>
              <a:ext uri="{FF2B5EF4-FFF2-40B4-BE49-F238E27FC236}">
                <a16:creationId xmlns:a16="http://schemas.microsoft.com/office/drawing/2014/main" id="{67444044-0063-0743-8FEE-279D452D7224}"/>
              </a:ext>
            </a:extLst>
          </p:cNvPr>
          <p:cNvSpPr>
            <a:spLocks noGrp="1"/>
          </p:cNvSpPr>
          <p:nvPr>
            <p:ph idx="1"/>
          </p:nvPr>
        </p:nvSpPr>
        <p:spPr/>
        <p:txBody>
          <a:bodyPr/>
          <a:lstStyle/>
          <a:p>
            <a:endParaRPr lang="en-US" dirty="0"/>
          </a:p>
          <a:p>
            <a:pPr marL="0" indent="0" algn="ctr">
              <a:buNone/>
            </a:pPr>
            <a:r>
              <a:rPr lang="en-US" b="1" dirty="0"/>
              <a:t>Choose your framework, ReactJS or </a:t>
            </a:r>
            <a:r>
              <a:rPr lang="en-US" b="1" dirty="0" err="1"/>
              <a:t>Vue.js</a:t>
            </a:r>
            <a:r>
              <a:rPr lang="en-US" b="1" dirty="0"/>
              <a:t>!</a:t>
            </a:r>
          </a:p>
          <a:p>
            <a:pPr marL="0" indent="0" algn="ctr">
              <a:buNone/>
            </a:pPr>
            <a:endParaRPr lang="en-US" dirty="0"/>
          </a:p>
          <a:p>
            <a:pPr marL="0" indent="0" algn="ctr">
              <a:buNone/>
            </a:pPr>
            <a:r>
              <a:rPr lang="en-US" dirty="0"/>
              <a:t>Component tree</a:t>
            </a:r>
          </a:p>
          <a:p>
            <a:pPr marL="0" indent="0" algn="ctr">
              <a:buNone/>
            </a:pPr>
            <a:r>
              <a:rPr lang="en-US" dirty="0"/>
              <a:t>Explain </a:t>
            </a:r>
            <a:r>
              <a:rPr lang="en-US" dirty="0" err="1"/>
              <a:t>Vue.js</a:t>
            </a:r>
            <a:endParaRPr lang="en-US" dirty="0"/>
          </a:p>
          <a:p>
            <a:pPr marL="0" indent="0" algn="ctr">
              <a:buNone/>
            </a:pPr>
            <a:r>
              <a:rPr lang="en-US" dirty="0"/>
              <a:t>Explain ReactJS</a:t>
            </a:r>
          </a:p>
          <a:p>
            <a:pPr marL="0" indent="0" algn="ctr">
              <a:buNone/>
            </a:pPr>
            <a:r>
              <a:rPr lang="en-US" dirty="0"/>
              <a:t>Start Workshop</a:t>
            </a:r>
          </a:p>
        </p:txBody>
      </p:sp>
      <p:pic>
        <p:nvPicPr>
          <p:cNvPr id="5" name="Picture 4">
            <a:extLst>
              <a:ext uri="{FF2B5EF4-FFF2-40B4-BE49-F238E27FC236}">
                <a16:creationId xmlns:a16="http://schemas.microsoft.com/office/drawing/2014/main" id="{687EA4C6-33B9-3141-AB6D-4355DF8A9661}"/>
              </a:ext>
            </a:extLst>
          </p:cNvPr>
          <p:cNvPicPr>
            <a:picLocks noChangeAspect="1"/>
          </p:cNvPicPr>
          <p:nvPr/>
        </p:nvPicPr>
        <p:blipFill>
          <a:blip r:embed="rId2"/>
          <a:stretch>
            <a:fillRect/>
          </a:stretch>
        </p:blipFill>
        <p:spPr>
          <a:xfrm>
            <a:off x="7569382" y="3922416"/>
            <a:ext cx="488960" cy="488960"/>
          </a:xfrm>
          <a:prstGeom prst="rect">
            <a:avLst/>
          </a:prstGeom>
        </p:spPr>
      </p:pic>
      <p:pic>
        <p:nvPicPr>
          <p:cNvPr id="6" name="Picture 5">
            <a:extLst>
              <a:ext uri="{FF2B5EF4-FFF2-40B4-BE49-F238E27FC236}">
                <a16:creationId xmlns:a16="http://schemas.microsoft.com/office/drawing/2014/main" id="{5BBAED8E-7CE5-5B47-B3CF-EBA979F0F926}"/>
              </a:ext>
            </a:extLst>
          </p:cNvPr>
          <p:cNvPicPr>
            <a:picLocks noChangeAspect="1"/>
          </p:cNvPicPr>
          <p:nvPr/>
        </p:nvPicPr>
        <p:blipFill>
          <a:blip r:embed="rId3"/>
          <a:stretch>
            <a:fillRect/>
          </a:stretch>
        </p:blipFill>
        <p:spPr>
          <a:xfrm>
            <a:off x="7410391" y="4411376"/>
            <a:ext cx="806942" cy="570320"/>
          </a:xfrm>
          <a:prstGeom prst="rect">
            <a:avLst/>
          </a:prstGeom>
        </p:spPr>
      </p:pic>
    </p:spTree>
    <p:extLst>
      <p:ext uri="{BB962C8B-B14F-4D97-AF65-F5344CB8AC3E}">
        <p14:creationId xmlns:p14="http://schemas.microsoft.com/office/powerpoint/2010/main" val="167298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D46-42A7-B445-9264-D56E2CDA4BD8}"/>
              </a:ext>
            </a:extLst>
          </p:cNvPr>
          <p:cNvSpPr>
            <a:spLocks noGrp="1"/>
          </p:cNvSpPr>
          <p:nvPr>
            <p:ph type="title"/>
          </p:nvPr>
        </p:nvSpPr>
        <p:spPr/>
        <p:txBody>
          <a:bodyPr/>
          <a:lstStyle/>
          <a:p>
            <a:pPr algn="ctr"/>
            <a:r>
              <a:rPr lang="en-US" b="1" dirty="0">
                <a:solidFill>
                  <a:srgbClr val="00B050"/>
                </a:solidFill>
              </a:rPr>
              <a:t>Tesla Battery Component </a:t>
            </a:r>
            <a:br>
              <a:rPr lang="en-US" b="1" dirty="0"/>
            </a:br>
            <a:endParaRPr lang="en-US" b="1" dirty="0"/>
          </a:p>
        </p:txBody>
      </p:sp>
      <p:pic>
        <p:nvPicPr>
          <p:cNvPr id="7" name="Content Placeholder 6">
            <a:extLst>
              <a:ext uri="{FF2B5EF4-FFF2-40B4-BE49-F238E27FC236}">
                <a16:creationId xmlns:a16="http://schemas.microsoft.com/office/drawing/2014/main" id="{0CDD7F60-305E-A242-A0EA-619078C12E05}"/>
              </a:ext>
            </a:extLst>
          </p:cNvPr>
          <p:cNvPicPr>
            <a:picLocks noGrp="1" noChangeAspect="1"/>
          </p:cNvPicPr>
          <p:nvPr>
            <p:ph idx="1"/>
          </p:nvPr>
        </p:nvPicPr>
        <p:blipFill>
          <a:blip r:embed="rId3"/>
          <a:stretch>
            <a:fillRect/>
          </a:stretch>
        </p:blipFill>
        <p:spPr>
          <a:xfrm>
            <a:off x="915152" y="1511783"/>
            <a:ext cx="4462670" cy="5123806"/>
          </a:xfrm>
        </p:spPr>
      </p:pic>
      <p:pic>
        <p:nvPicPr>
          <p:cNvPr id="8" name="Content Placeholder 8">
            <a:extLst>
              <a:ext uri="{FF2B5EF4-FFF2-40B4-BE49-F238E27FC236}">
                <a16:creationId xmlns:a16="http://schemas.microsoft.com/office/drawing/2014/main" id="{8F9196A8-8F80-8B4C-9734-01114D73988C}"/>
              </a:ext>
            </a:extLst>
          </p:cNvPr>
          <p:cNvPicPr>
            <a:picLocks noChangeAspect="1"/>
          </p:cNvPicPr>
          <p:nvPr/>
        </p:nvPicPr>
        <p:blipFill>
          <a:blip r:embed="rId4"/>
          <a:stretch>
            <a:fillRect/>
          </a:stretch>
        </p:blipFill>
        <p:spPr>
          <a:xfrm>
            <a:off x="6440555" y="1144810"/>
            <a:ext cx="4263887" cy="5713190"/>
          </a:xfrm>
          <a:prstGeom prst="rect">
            <a:avLst/>
          </a:prstGeom>
        </p:spPr>
      </p:pic>
      <p:sp>
        <p:nvSpPr>
          <p:cNvPr id="9" name="Striped Right Arrow 8">
            <a:extLst>
              <a:ext uri="{FF2B5EF4-FFF2-40B4-BE49-F238E27FC236}">
                <a16:creationId xmlns:a16="http://schemas.microsoft.com/office/drawing/2014/main" id="{26487CAE-C398-364E-8F24-DA305EFAD6A0}"/>
              </a:ext>
            </a:extLst>
          </p:cNvPr>
          <p:cNvSpPr/>
          <p:nvPr/>
        </p:nvSpPr>
        <p:spPr>
          <a:xfrm>
            <a:off x="5495813" y="2807528"/>
            <a:ext cx="826750"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08C3-BE2B-CE46-A6EF-CB6A7F4973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F09FDB-FF35-6546-AFFA-63CDF6180978}"/>
              </a:ext>
            </a:extLst>
          </p:cNvPr>
          <p:cNvSpPr>
            <a:spLocks noGrp="1"/>
          </p:cNvSpPr>
          <p:nvPr>
            <p:ph idx="1"/>
          </p:nvPr>
        </p:nvSpPr>
        <p:spPr/>
        <p:txBody>
          <a:bodyPr>
            <a:normAutofit/>
          </a:bodyPr>
          <a:lstStyle/>
          <a:p>
            <a:pPr marL="0" indent="0" algn="ctr">
              <a:buNone/>
            </a:pPr>
            <a:r>
              <a:rPr lang="en-US" sz="4800" b="1" dirty="0">
                <a:solidFill>
                  <a:srgbClr val="00B050"/>
                </a:solidFill>
              </a:rPr>
              <a:t>Tesla Battery Service</a:t>
            </a:r>
            <a:endParaRPr lang="en-US" sz="4800" dirty="0">
              <a:solidFill>
                <a:srgbClr val="00B050"/>
              </a:solidFill>
            </a:endParaRPr>
          </a:p>
        </p:txBody>
      </p:sp>
      <p:pic>
        <p:nvPicPr>
          <p:cNvPr id="4" name="Picture 3">
            <a:extLst>
              <a:ext uri="{FF2B5EF4-FFF2-40B4-BE49-F238E27FC236}">
                <a16:creationId xmlns:a16="http://schemas.microsoft.com/office/drawing/2014/main" id="{648C9571-54B3-1441-A06D-ED03DE652F2F}"/>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0467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4CED-F841-BE49-9EAB-5F30F307C09D}"/>
              </a:ext>
            </a:extLst>
          </p:cNvPr>
          <p:cNvSpPr>
            <a:spLocks noGrp="1"/>
          </p:cNvSpPr>
          <p:nvPr>
            <p:ph type="title"/>
          </p:nvPr>
        </p:nvSpPr>
        <p:spPr/>
        <p:txBody>
          <a:bodyPr>
            <a:normAutofit fontScale="90000"/>
          </a:bodyPr>
          <a:lstStyle/>
          <a:p>
            <a:pPr algn="ctr"/>
            <a:br>
              <a:rPr lang="en-US" b="1" dirty="0"/>
            </a:br>
            <a:br>
              <a:rPr lang="en-US" b="1" dirty="0"/>
            </a:br>
            <a:r>
              <a:rPr lang="en-US" b="1" dirty="0">
                <a:solidFill>
                  <a:srgbClr val="00B050"/>
                </a:solidFill>
              </a:rPr>
              <a:t>Tesla Battery Service</a:t>
            </a:r>
            <a:br>
              <a:rPr lang="en-US" dirty="0"/>
            </a:br>
            <a:br>
              <a:rPr lang="en-US" b="1" dirty="0"/>
            </a:br>
            <a:endParaRPr lang="en-US" dirty="0"/>
          </a:p>
        </p:txBody>
      </p:sp>
      <p:sp>
        <p:nvSpPr>
          <p:cNvPr id="3" name="Content Placeholder 2">
            <a:extLst>
              <a:ext uri="{FF2B5EF4-FFF2-40B4-BE49-F238E27FC236}">
                <a16:creationId xmlns:a16="http://schemas.microsoft.com/office/drawing/2014/main" id="{FD0F8B01-110E-7B4E-A911-C0E775672CF0}"/>
              </a:ext>
            </a:extLst>
          </p:cNvPr>
          <p:cNvSpPr>
            <a:spLocks noGrp="1"/>
          </p:cNvSpPr>
          <p:nvPr>
            <p:ph idx="1"/>
          </p:nvPr>
        </p:nvSpPr>
        <p:spPr>
          <a:xfrm>
            <a:off x="838200" y="1825625"/>
            <a:ext cx="10515600" cy="4351338"/>
          </a:xfrm>
        </p:spPr>
        <p:txBody>
          <a:bodyPr>
            <a:normAutofit/>
          </a:bodyPr>
          <a:lstStyle/>
          <a:p>
            <a:pPr marL="0" indent="0" algn="ctr">
              <a:buNone/>
            </a:pPr>
            <a:r>
              <a:rPr lang="en-US" b="1" dirty="0"/>
              <a:t>Provides the data</a:t>
            </a:r>
            <a:endParaRPr lang="en-US" dirty="0"/>
          </a:p>
          <a:p>
            <a:pPr marL="0" indent="0">
              <a:buNone/>
            </a:pPr>
            <a:endParaRPr lang="en-US" b="1" dirty="0"/>
          </a:p>
          <a:p>
            <a:pPr marL="0" indent="0">
              <a:buNone/>
            </a:pPr>
            <a:r>
              <a:rPr lang="en-US" b="1" dirty="0" err="1">
                <a:solidFill>
                  <a:srgbClr val="00B050"/>
                </a:solidFill>
              </a:rPr>
              <a:t>tesla_models</a:t>
            </a:r>
            <a:r>
              <a:rPr lang="en-US" b="1" dirty="0">
                <a:solidFill>
                  <a:srgbClr val="00B050"/>
                </a:solidFill>
              </a:rPr>
              <a:t> </a:t>
            </a:r>
            <a:r>
              <a:rPr lang="en-US" dirty="0"/>
              <a:t>= </a:t>
            </a:r>
            <a:r>
              <a:rPr lang="en-US" b="1" dirty="0">
                <a:solidFill>
                  <a:schemeClr val="accent2"/>
                </a:solidFill>
              </a:rPr>
              <a:t>'60', '60D', '75', '75D', '90D', 'P100D’</a:t>
            </a:r>
          </a:p>
          <a:p>
            <a:endParaRPr lang="en-US" b="1" dirty="0"/>
          </a:p>
          <a:p>
            <a:endParaRPr lang="en-US" b="1" dirty="0">
              <a:solidFill>
                <a:schemeClr val="accent2"/>
              </a:solidFill>
            </a:endParaRPr>
          </a:p>
          <a:p>
            <a:endParaRPr lang="en-US" dirty="0"/>
          </a:p>
        </p:txBody>
      </p:sp>
      <p:pic>
        <p:nvPicPr>
          <p:cNvPr id="5" name="Picture 4">
            <a:extLst>
              <a:ext uri="{FF2B5EF4-FFF2-40B4-BE49-F238E27FC236}">
                <a16:creationId xmlns:a16="http://schemas.microsoft.com/office/drawing/2014/main" id="{D158FB88-3572-9F4D-861E-8428DEE46406}"/>
              </a:ext>
            </a:extLst>
          </p:cNvPr>
          <p:cNvPicPr>
            <a:picLocks noChangeAspect="1"/>
          </p:cNvPicPr>
          <p:nvPr/>
        </p:nvPicPr>
        <p:blipFill>
          <a:blip r:embed="rId2"/>
          <a:stretch>
            <a:fillRect/>
          </a:stretch>
        </p:blipFill>
        <p:spPr>
          <a:xfrm>
            <a:off x="8852162" y="3508512"/>
            <a:ext cx="3103591" cy="3200400"/>
          </a:xfrm>
          <a:prstGeom prst="rect">
            <a:avLst/>
          </a:prstGeom>
        </p:spPr>
      </p:pic>
      <p:graphicFrame>
        <p:nvGraphicFramePr>
          <p:cNvPr id="6" name="Table 5">
            <a:extLst>
              <a:ext uri="{FF2B5EF4-FFF2-40B4-BE49-F238E27FC236}">
                <a16:creationId xmlns:a16="http://schemas.microsoft.com/office/drawing/2014/main" id="{3266B145-1980-274B-87D6-044F22E7AA6A}"/>
              </a:ext>
            </a:extLst>
          </p:cNvPr>
          <p:cNvGraphicFramePr>
            <a:graphicFrameLocks noGrp="1"/>
          </p:cNvGraphicFramePr>
          <p:nvPr>
            <p:extLst>
              <p:ext uri="{D42A27DB-BD31-4B8C-83A1-F6EECF244321}">
                <p14:modId xmlns:p14="http://schemas.microsoft.com/office/powerpoint/2010/main" val="450160794"/>
              </p:ext>
            </p:extLst>
          </p:nvPr>
        </p:nvGraphicFramePr>
        <p:xfrm>
          <a:off x="1003852" y="4538213"/>
          <a:ext cx="7714976" cy="2170699"/>
        </p:xfrm>
        <a:graphic>
          <a:graphicData uri="http://schemas.openxmlformats.org/drawingml/2006/table">
            <a:tbl>
              <a:tblPr firstRow="1" bandRow="1">
                <a:tableStyleId>{073A0DAA-6AF3-43AB-8588-CEC1D06C72B9}</a:tableStyleId>
              </a:tblPr>
              <a:tblGrid>
                <a:gridCol w="7714976">
                  <a:extLst>
                    <a:ext uri="{9D8B030D-6E8A-4147-A177-3AD203B41FA5}">
                      <a16:colId xmlns:a16="http://schemas.microsoft.com/office/drawing/2014/main" val="2200094965"/>
                    </a:ext>
                  </a:extLst>
                </a:gridCol>
              </a:tblGrid>
              <a:tr h="2170699">
                <a:tc>
                  <a:txBody>
                    <a:bodyPr/>
                    <a:lstStyle/>
                    <a:p>
                      <a:pPr marL="1371600" lvl="3" indent="0">
                        <a:buNone/>
                      </a:pPr>
                      <a:r>
                        <a:rPr lang="en-US" sz="2200" b="1" dirty="0">
                          <a:solidFill>
                            <a:srgbClr val="C00000"/>
                          </a:solidFill>
                        </a:rPr>
                        <a:t>Models </a:t>
                      </a:r>
                    </a:p>
                    <a:p>
                      <a:pPr marL="1371600" lvl="3" indent="0">
                        <a:buNone/>
                      </a:pPr>
                      <a:r>
                        <a:rPr lang="en-US" sz="2200" b="1" dirty="0">
                          <a:solidFill>
                            <a:srgbClr val="C00000"/>
                          </a:solidFill>
                        </a:rPr>
                        <a:t>             –&gt; wheels   </a:t>
                      </a:r>
                    </a:p>
                    <a:p>
                      <a:pPr marL="1371600" lvl="3" indent="0">
                        <a:buNone/>
                      </a:pPr>
                      <a:r>
                        <a:rPr lang="en-US" sz="2200" b="1" dirty="0">
                          <a:solidFill>
                            <a:srgbClr val="C00000"/>
                          </a:solidFill>
                        </a:rPr>
                        <a:t>                             –&gt; climate  </a:t>
                      </a:r>
                    </a:p>
                    <a:p>
                      <a:pPr marL="1371600" lvl="3" indent="0">
                        <a:buNone/>
                      </a:pPr>
                      <a:r>
                        <a:rPr lang="en-US" sz="2200" b="1" dirty="0">
                          <a:solidFill>
                            <a:srgbClr val="C00000"/>
                          </a:solidFill>
                        </a:rPr>
                        <a:t>                                             –&gt; speed </a:t>
                      </a:r>
                    </a:p>
                    <a:p>
                      <a:pPr marL="1371600" lvl="3" indent="0">
                        <a:buNone/>
                      </a:pPr>
                      <a:r>
                        <a:rPr lang="en-US" sz="2200" b="1" dirty="0">
                          <a:solidFill>
                            <a:srgbClr val="C00000"/>
                          </a:solidFill>
                          <a:sym typeface="Wingdings" pitchFamily="2" charset="2"/>
                        </a:rPr>
                        <a:t>                                                           --&gt;</a:t>
                      </a:r>
                      <a:r>
                        <a:rPr lang="en-US" sz="2200" b="1" dirty="0">
                          <a:solidFill>
                            <a:srgbClr val="C00000"/>
                          </a:solidFill>
                        </a:rPr>
                        <a:t> </a:t>
                      </a:r>
                      <a:r>
                        <a:rPr lang="en-US" sz="2200" b="1" dirty="0" err="1">
                          <a:solidFill>
                            <a:srgbClr val="C00000"/>
                          </a:solidFill>
                        </a:rPr>
                        <a:t>temparature</a:t>
                      </a:r>
                      <a:endParaRPr lang="en-US" sz="2200" b="1" dirty="0">
                        <a:solidFill>
                          <a:srgbClr val="C00000"/>
                        </a:solidFill>
                      </a:endParaRPr>
                    </a:p>
                    <a:p>
                      <a:endParaRPr lang="en-US" dirty="0"/>
                    </a:p>
                  </a:txBody>
                  <a:tcPr/>
                </a:tc>
                <a:extLst>
                  <a:ext uri="{0D108BD9-81ED-4DB2-BD59-A6C34878D82A}">
                    <a16:rowId xmlns:a16="http://schemas.microsoft.com/office/drawing/2014/main" val="3838878661"/>
                  </a:ext>
                </a:extLst>
              </a:tr>
            </a:tbl>
          </a:graphicData>
        </a:graphic>
      </p:graphicFrame>
    </p:spTree>
    <p:extLst>
      <p:ext uri="{BB962C8B-B14F-4D97-AF65-F5344CB8AC3E}">
        <p14:creationId xmlns:p14="http://schemas.microsoft.com/office/powerpoint/2010/main" val="1974005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51ED8-0A0B-BC49-BAC8-C960731E9572}"/>
              </a:ext>
            </a:extLst>
          </p:cNvPr>
          <p:cNvSpPr>
            <a:spLocks noGrp="1"/>
          </p:cNvSpPr>
          <p:nvPr>
            <p:ph type="title"/>
          </p:nvPr>
        </p:nvSpPr>
        <p:spPr>
          <a:xfrm>
            <a:off x="838200" y="365125"/>
            <a:ext cx="10515600" cy="1325563"/>
          </a:xfrm>
        </p:spPr>
        <p:txBody>
          <a:bodyPr/>
          <a:lstStyle/>
          <a:p>
            <a:pPr algn="ctr"/>
            <a:r>
              <a:rPr lang="en-US" b="1" dirty="0">
                <a:solidFill>
                  <a:srgbClr val="00B050"/>
                </a:solidFill>
              </a:rPr>
              <a:t>Exercise: check Tesla Battery Service</a:t>
            </a:r>
          </a:p>
        </p:txBody>
      </p:sp>
      <p:pic>
        <p:nvPicPr>
          <p:cNvPr id="7" name="Content Placeholder 6">
            <a:extLst>
              <a:ext uri="{FF2B5EF4-FFF2-40B4-BE49-F238E27FC236}">
                <a16:creationId xmlns:a16="http://schemas.microsoft.com/office/drawing/2014/main" id="{B8C3D479-AE99-5C44-B6FB-9F7EE6805ADC}"/>
              </a:ext>
            </a:extLst>
          </p:cNvPr>
          <p:cNvPicPr>
            <a:picLocks noGrp="1" noChangeAspect="1"/>
          </p:cNvPicPr>
          <p:nvPr>
            <p:ph idx="1"/>
          </p:nvPr>
        </p:nvPicPr>
        <p:blipFill>
          <a:blip r:embed="rId2"/>
          <a:stretch>
            <a:fillRect/>
          </a:stretch>
        </p:blipFill>
        <p:spPr>
          <a:xfrm>
            <a:off x="1605514" y="1801348"/>
            <a:ext cx="8980971" cy="4757108"/>
          </a:xfrm>
        </p:spPr>
      </p:pic>
    </p:spTree>
    <p:extLst>
      <p:ext uri="{BB962C8B-B14F-4D97-AF65-F5344CB8AC3E}">
        <p14:creationId xmlns:p14="http://schemas.microsoft.com/office/powerpoint/2010/main" val="395689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5B4-E277-AC49-9677-007CEB8CE16C}"/>
              </a:ext>
            </a:extLst>
          </p:cNvPr>
          <p:cNvSpPr>
            <a:spLocks noGrp="1"/>
          </p:cNvSpPr>
          <p:nvPr>
            <p:ph type="title"/>
          </p:nvPr>
        </p:nvSpPr>
        <p:spPr/>
        <p:txBody>
          <a:bodyPr/>
          <a:lstStyle/>
          <a:p>
            <a:pPr algn="ctr"/>
            <a:r>
              <a:rPr lang="en-US" b="1" dirty="0">
                <a:solidFill>
                  <a:srgbClr val="00B050"/>
                </a:solidFill>
              </a:rPr>
              <a:t>Hints:</a:t>
            </a:r>
          </a:p>
        </p:txBody>
      </p:sp>
      <p:sp>
        <p:nvSpPr>
          <p:cNvPr id="3" name="Content Placeholder 2">
            <a:extLst>
              <a:ext uri="{FF2B5EF4-FFF2-40B4-BE49-F238E27FC236}">
                <a16:creationId xmlns:a16="http://schemas.microsoft.com/office/drawing/2014/main" id="{F6ED0451-D59C-4E40-A72D-C7C0533DF568}"/>
              </a:ext>
            </a:extLst>
          </p:cNvPr>
          <p:cNvSpPr>
            <a:spLocks noGrp="1"/>
          </p:cNvSpPr>
          <p:nvPr>
            <p:ph idx="1"/>
          </p:nvPr>
        </p:nvSpPr>
        <p:spPr/>
        <p:txBody>
          <a:bodyPr/>
          <a:lstStyle/>
          <a:p>
            <a:r>
              <a:rPr lang="en-US" dirty="0"/>
              <a:t>tesla-</a:t>
            </a:r>
            <a:r>
              <a:rPr lang="en-US" dirty="0" err="1"/>
              <a:t>battery.component</a:t>
            </a:r>
            <a:r>
              <a:rPr lang="en-US" dirty="0"/>
              <a:t> </a:t>
            </a:r>
            <a:r>
              <a:rPr lang="en-US" dirty="0">
                <a:sym typeface="Wingdings" pitchFamily="2" charset="2"/>
              </a:rPr>
              <a:t></a:t>
            </a:r>
            <a:r>
              <a:rPr lang="en-US" dirty="0"/>
              <a:t> </a:t>
            </a:r>
            <a:r>
              <a:rPr lang="en-US" b="1" dirty="0">
                <a:solidFill>
                  <a:srgbClr val="00B050"/>
                </a:solidFill>
              </a:rPr>
              <a:t>stats()-function </a:t>
            </a:r>
            <a:r>
              <a:rPr lang="en-US" dirty="0"/>
              <a:t>(for calculating the maximum battery range). This function returns: an array of battery numerical value objects ​by car model according to the currently selected condition value (</a:t>
            </a:r>
            <a:r>
              <a:rPr lang="en-US" b="1" dirty="0"/>
              <a:t>wheels – climate – speed - </a:t>
            </a:r>
            <a:r>
              <a:rPr lang="en-US" b="1" dirty="0" err="1"/>
              <a:t>temparature</a:t>
            </a:r>
            <a:r>
              <a:rPr lang="en-US" dirty="0"/>
              <a:t>)</a:t>
            </a:r>
          </a:p>
          <a:p>
            <a:endParaRPr lang="en-US" dirty="0"/>
          </a:p>
          <a:p>
            <a:r>
              <a:rPr lang="en-US" dirty="0"/>
              <a:t>tesla-</a:t>
            </a:r>
            <a:r>
              <a:rPr lang="en-US" dirty="0" err="1"/>
              <a:t>battery.component</a:t>
            </a:r>
            <a:r>
              <a:rPr lang="en-US" dirty="0"/>
              <a:t> </a:t>
            </a:r>
            <a:r>
              <a:rPr lang="en-US" dirty="0">
                <a:sym typeface="Wingdings" pitchFamily="2" charset="2"/>
              </a:rPr>
              <a:t> changed </a:t>
            </a:r>
            <a:r>
              <a:rPr lang="en-US" dirty="0"/>
              <a:t>props (</a:t>
            </a:r>
            <a:r>
              <a:rPr lang="en-US" b="1" dirty="0"/>
              <a:t>wheels – climate – speed - </a:t>
            </a:r>
            <a:r>
              <a:rPr lang="en-US" b="1" dirty="0" err="1"/>
              <a:t>temparature</a:t>
            </a:r>
            <a:r>
              <a:rPr lang="en-US" dirty="0"/>
              <a:t>) </a:t>
            </a:r>
            <a:r>
              <a:rPr lang="en-US" dirty="0">
                <a:highlight>
                  <a:srgbClr val="FFFF00"/>
                </a:highlight>
              </a:rPr>
              <a:t>2-way</a:t>
            </a:r>
            <a:r>
              <a:rPr lang="en-US" dirty="0"/>
              <a:t> </a:t>
            </a:r>
            <a:r>
              <a:rPr lang="en-US" dirty="0">
                <a:highlight>
                  <a:srgbClr val="FFFF00"/>
                </a:highlight>
              </a:rPr>
              <a:t>databinding</a:t>
            </a:r>
            <a:r>
              <a:rPr lang="en-US" dirty="0"/>
              <a:t> for passing props </a:t>
            </a:r>
            <a:r>
              <a:rPr lang="en-US" dirty="0">
                <a:sym typeface="Wingdings" pitchFamily="2" charset="2"/>
              </a:rPr>
              <a:t></a:t>
            </a:r>
            <a:r>
              <a:rPr lang="en-US" dirty="0" err="1">
                <a:sym typeface="Wingdings" pitchFamily="2" charset="2"/>
              </a:rPr>
              <a:t>zie</a:t>
            </a:r>
            <a:r>
              <a:rPr lang="en-US" dirty="0">
                <a:sym typeface="Wingdings" pitchFamily="2" charset="2"/>
              </a:rPr>
              <a:t> </a:t>
            </a:r>
            <a:r>
              <a:rPr lang="en-US" dirty="0"/>
              <a:t>tesla-</a:t>
            </a:r>
            <a:r>
              <a:rPr lang="en-US" dirty="0" err="1"/>
              <a:t>battery.component</a:t>
            </a:r>
            <a:r>
              <a:rPr lang="en-US" dirty="0"/>
              <a:t>  </a:t>
            </a:r>
            <a:r>
              <a:rPr lang="en-US" dirty="0">
                <a:sym typeface="Wingdings" pitchFamily="2" charset="2"/>
              </a:rPr>
              <a:t> </a:t>
            </a:r>
            <a:r>
              <a:rPr lang="en-US" b="1" dirty="0">
                <a:solidFill>
                  <a:srgbClr val="00B050"/>
                </a:solidFill>
                <a:sym typeface="Wingdings" pitchFamily="2" charset="2"/>
              </a:rPr>
              <a:t>v-model </a:t>
            </a:r>
            <a:r>
              <a:rPr lang="en-US" b="1" dirty="0" err="1">
                <a:solidFill>
                  <a:srgbClr val="00B050"/>
                </a:solidFill>
                <a:sym typeface="Wingdings" pitchFamily="2" charset="2"/>
              </a:rPr>
              <a:t>en</a:t>
            </a:r>
            <a:r>
              <a:rPr lang="en-US" b="1" dirty="0">
                <a:solidFill>
                  <a:srgbClr val="00B050"/>
                </a:solidFill>
                <a:sym typeface="Wingdings" pitchFamily="2" charset="2"/>
              </a:rPr>
              <a:t> $emit  value</a:t>
            </a:r>
            <a:endParaRPr lang="en-US" b="1" dirty="0">
              <a:solidFill>
                <a:srgbClr val="00B050"/>
              </a:solidFill>
            </a:endParaRPr>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1240B47-B62E-644F-9516-FDDA99194A46}"/>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717210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EA9C2-026A-7B4B-B394-C45E47AC121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17182C5-DD9F-DD47-B3D2-95119BAE6B50}"/>
              </a:ext>
            </a:extLst>
          </p:cNvPr>
          <p:cNvPicPr>
            <a:picLocks noGrp="1" noChangeAspect="1"/>
          </p:cNvPicPr>
          <p:nvPr>
            <p:ph idx="1"/>
          </p:nvPr>
        </p:nvPicPr>
        <p:blipFill>
          <a:blip r:embed="rId2"/>
          <a:stretch>
            <a:fillRect/>
          </a:stretch>
        </p:blipFill>
        <p:spPr>
          <a:xfrm>
            <a:off x="3168502" y="0"/>
            <a:ext cx="6608677" cy="6814821"/>
          </a:xfrm>
          <a:prstGeom prst="rect">
            <a:avLst/>
          </a:prstGeom>
        </p:spPr>
      </p:pic>
    </p:spTree>
    <p:extLst>
      <p:ext uri="{BB962C8B-B14F-4D97-AF65-F5344CB8AC3E}">
        <p14:creationId xmlns:p14="http://schemas.microsoft.com/office/powerpoint/2010/main" val="33976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2876F-CF29-4140-8641-F5CD499CF85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F73D43-B047-FB4F-9708-71E3A8A86960}"/>
              </a:ext>
            </a:extLst>
          </p:cNvPr>
          <p:cNvPicPr>
            <a:picLocks noGrp="1" noChangeAspect="1"/>
          </p:cNvPicPr>
          <p:nvPr>
            <p:ph idx="1"/>
          </p:nvPr>
        </p:nvPicPr>
        <p:blipFill>
          <a:blip r:embed="rId2"/>
          <a:stretch>
            <a:fillRect/>
          </a:stretch>
        </p:blipFill>
        <p:spPr>
          <a:xfrm>
            <a:off x="3658647" y="187932"/>
            <a:ext cx="5509416" cy="6670068"/>
          </a:xfrm>
        </p:spPr>
      </p:pic>
      <p:pic>
        <p:nvPicPr>
          <p:cNvPr id="4" name="Picture 3">
            <a:extLst>
              <a:ext uri="{FF2B5EF4-FFF2-40B4-BE49-F238E27FC236}">
                <a16:creationId xmlns:a16="http://schemas.microsoft.com/office/drawing/2014/main" id="{F844D369-98FD-2B4D-A98F-869616F28B5F}"/>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89661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386238" y="4230326"/>
            <a:ext cx="229014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lang="en-US" b="1" i="1" dirty="0">
              <a:solidFill>
                <a:prstClr val="black"/>
              </a:solidFill>
              <a:latin typeface="Calibri" panose="020F0502020204030204"/>
            </a:endParaRPr>
          </a:p>
          <a:p>
            <a:pPr lvl="0">
              <a:defRPr/>
            </a:pPr>
            <a:r>
              <a:rPr lang="en-US" b="1" dirty="0">
                <a:solidFill>
                  <a:srgbClr val="C00000"/>
                </a:solidFill>
                <a:highlight>
                  <a:srgbClr val="FFFF00"/>
                </a:highlight>
              </a:rPr>
              <a:t>:</a:t>
            </a:r>
            <a:r>
              <a:rPr lang="en-US" b="1" dirty="0" err="1">
                <a:solidFill>
                  <a:srgbClr val="C00000"/>
                </a:solidFill>
                <a:highlight>
                  <a:srgbClr val="FFFF00"/>
                </a:highlight>
              </a:rPr>
              <a:t>wheelsize</a:t>
            </a:r>
            <a:endParaRPr lang="en-US" b="1" dirty="0">
              <a:solidFill>
                <a:srgbClr val="C00000"/>
              </a:solidFill>
              <a:highlight>
                <a:srgbClr val="FFFF00"/>
              </a:highlight>
            </a:endParaRPr>
          </a:p>
          <a:p>
            <a:pPr lvl="0">
              <a:defRPr/>
            </a:pPr>
            <a:r>
              <a:rPr lang="en-US" b="1" i="1" dirty="0">
                <a:solidFill>
                  <a:srgbClr val="C00000"/>
                </a:solidFill>
                <a:highlight>
                  <a:srgbClr val="FFFF00"/>
                </a:highlight>
                <a:latin typeface="Calibri" panose="020F0502020204030204"/>
              </a:rPr>
              <a:t>:</a:t>
            </a:r>
            <a:r>
              <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a typeface="+mn-ea"/>
                <a:cs typeface="+mn-cs"/>
              </a:rPr>
              <a:t>speed</a:t>
            </a:r>
            <a:endParaRPr kumimoji="0" lang="en-US" sz="1800" b="1" i="1"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762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1426082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Car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386367" y="2037768"/>
            <a:ext cx="2351767" cy="1477328"/>
          </a:xfrm>
          <a:prstGeom prst="rect">
            <a:avLst/>
          </a:prstGeom>
          <a:noFill/>
        </p:spPr>
        <p:txBody>
          <a:bodyPr wrap="square" rtlCol="0">
            <a:spAutoFit/>
          </a:bodyPr>
          <a:lstStyle/>
          <a:p>
            <a:endParaRPr lang="en-US" b="1" dirty="0">
              <a:solidFill>
                <a:srgbClr val="C00000"/>
              </a:solidFill>
            </a:endParaRPr>
          </a:p>
          <a:p>
            <a:r>
              <a:rPr lang="en-US" b="1" dirty="0">
                <a:solidFill>
                  <a:srgbClr val="C00000"/>
                </a:solidFill>
                <a:highlight>
                  <a:srgbClr val="FFFF00"/>
                </a:highlight>
              </a:rPr>
              <a:t>:</a:t>
            </a:r>
            <a:r>
              <a:rPr lang="en-US" sz="1600" b="1" dirty="0" err="1">
                <a:solidFill>
                  <a:srgbClr val="C00000"/>
                </a:solidFill>
                <a:highlight>
                  <a:srgbClr val="FFFF00"/>
                </a:highlight>
              </a:rPr>
              <a:t>wheelsize</a:t>
            </a:r>
            <a:r>
              <a:rPr lang="en-US" sz="1600" b="1" dirty="0"/>
              <a:t> </a:t>
            </a:r>
            <a:r>
              <a:rPr lang="en-US" sz="1600" dirty="0"/>
              <a:t>= [19,21]</a:t>
            </a:r>
            <a:endParaRPr lang="en-US" sz="1600" dirty="0">
              <a:highlight>
                <a:srgbClr val="FFFF00"/>
              </a:highlight>
            </a:endParaRPr>
          </a:p>
          <a:p>
            <a:r>
              <a:rPr lang="en-US" sz="1600" b="1" dirty="0">
                <a:solidFill>
                  <a:srgbClr val="C00000"/>
                </a:solidFill>
                <a:highlight>
                  <a:srgbClr val="FFFF00"/>
                </a:highlight>
              </a:rPr>
              <a:t>:speed</a:t>
            </a:r>
            <a:r>
              <a:rPr lang="en-US" sz="1600" b="1" dirty="0"/>
              <a:t> </a:t>
            </a:r>
            <a:r>
              <a:rPr lang="en-US" sz="1600" dirty="0"/>
              <a:t>= [45,50,55,60,65]</a:t>
            </a:r>
          </a:p>
          <a:p>
            <a:endParaRPr lang="en-US" dirty="0"/>
          </a:p>
          <a:p>
            <a:endParaRPr lang="en-US" dirty="0"/>
          </a:p>
        </p:txBody>
      </p:sp>
      <p:pic>
        <p:nvPicPr>
          <p:cNvPr id="6" name="Picture 5">
            <a:extLst>
              <a:ext uri="{FF2B5EF4-FFF2-40B4-BE49-F238E27FC236}">
                <a16:creationId xmlns:a16="http://schemas.microsoft.com/office/drawing/2014/main" id="{02D13F93-3567-6C41-A1DF-68B90D79F1CF}"/>
              </a:ext>
            </a:extLst>
          </p:cNvPr>
          <p:cNvPicPr>
            <a:picLocks noChangeAspect="1"/>
          </p:cNvPicPr>
          <p:nvPr/>
        </p:nvPicPr>
        <p:blipFill>
          <a:blip r:embed="rId3"/>
          <a:stretch>
            <a:fillRect/>
          </a:stretch>
        </p:blipFill>
        <p:spPr>
          <a:xfrm>
            <a:off x="11066105" y="5917498"/>
            <a:ext cx="672029" cy="672029"/>
          </a:xfrm>
          <a:prstGeom prst="rect">
            <a:avLst/>
          </a:prstGeom>
        </p:spPr>
      </p:pic>
      <p:pic>
        <p:nvPicPr>
          <p:cNvPr id="10" name="Content Placeholder 24">
            <a:extLst>
              <a:ext uri="{FF2B5EF4-FFF2-40B4-BE49-F238E27FC236}">
                <a16:creationId xmlns:a16="http://schemas.microsoft.com/office/drawing/2014/main" id="{C3B8DCE9-BD3B-4C4F-B2D1-395FB38DEE67}"/>
              </a:ext>
            </a:extLst>
          </p:cNvPr>
          <p:cNvPicPr>
            <a:picLocks noChangeAspect="1"/>
          </p:cNvPicPr>
          <p:nvPr/>
        </p:nvPicPr>
        <p:blipFill>
          <a:blip r:embed="rId4"/>
          <a:stretch>
            <a:fillRect/>
          </a:stretch>
        </p:blipFill>
        <p:spPr>
          <a:xfrm>
            <a:off x="181880" y="1690688"/>
            <a:ext cx="9088802" cy="8010521"/>
          </a:xfrm>
          <a:prstGeom prst="rect">
            <a:avLst/>
          </a:prstGeom>
        </p:spPr>
      </p:pic>
    </p:spTree>
    <p:extLst>
      <p:ext uri="{BB962C8B-B14F-4D97-AF65-F5344CB8AC3E}">
        <p14:creationId xmlns:p14="http://schemas.microsoft.com/office/powerpoint/2010/main" val="32015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EFEF-CEE0-8648-A2E5-20556F928B2F}"/>
              </a:ext>
            </a:extLst>
          </p:cNvPr>
          <p:cNvSpPr>
            <a:spLocks noGrp="1"/>
          </p:cNvSpPr>
          <p:nvPr>
            <p:ph type="ctrTitle"/>
          </p:nvPr>
        </p:nvSpPr>
        <p:spPr>
          <a:xfrm>
            <a:off x="1524000" y="487881"/>
            <a:ext cx="9144000" cy="2387600"/>
          </a:xfrm>
        </p:spPr>
        <p:txBody>
          <a:bodyPr>
            <a:normAutofit/>
          </a:bodyPr>
          <a:lstStyle/>
          <a:p>
            <a:r>
              <a:rPr lang="en-US" b="1" dirty="0"/>
              <a:t>Building Tesla’s Battery Range Calculator with </a:t>
            </a:r>
            <a:r>
              <a:rPr lang="en-US" b="1" dirty="0" err="1"/>
              <a:t>Vue</a:t>
            </a:r>
            <a:endParaRPr lang="en-US" b="1" dirty="0"/>
          </a:p>
        </p:txBody>
      </p:sp>
      <p:sp>
        <p:nvSpPr>
          <p:cNvPr id="3" name="Subtitle 2">
            <a:extLst>
              <a:ext uri="{FF2B5EF4-FFF2-40B4-BE49-F238E27FC236}">
                <a16:creationId xmlns:a16="http://schemas.microsoft.com/office/drawing/2014/main" id="{12CCA686-E9F9-884C-856E-6C9E5290BC74}"/>
              </a:ext>
            </a:extLst>
          </p:cNvPr>
          <p:cNvSpPr>
            <a:spLocks noGrp="1"/>
          </p:cNvSpPr>
          <p:nvPr>
            <p:ph type="subTitle" idx="1"/>
          </p:nvPr>
        </p:nvSpPr>
        <p:spPr>
          <a:xfrm>
            <a:off x="1524000" y="3639360"/>
            <a:ext cx="9144000" cy="1655762"/>
          </a:xfrm>
        </p:spPr>
        <p:txBody>
          <a:bodyPr/>
          <a:lstStyle/>
          <a:p>
            <a:endParaRPr lang="en-US" dirty="0"/>
          </a:p>
        </p:txBody>
      </p:sp>
      <p:pic>
        <p:nvPicPr>
          <p:cNvPr id="5" name="Picture 4">
            <a:extLst>
              <a:ext uri="{FF2B5EF4-FFF2-40B4-BE49-F238E27FC236}">
                <a16:creationId xmlns:a16="http://schemas.microsoft.com/office/drawing/2014/main" id="{749CB7B7-53AA-074A-8D67-2C1C4A088EF1}"/>
              </a:ext>
            </a:extLst>
          </p:cNvPr>
          <p:cNvPicPr>
            <a:picLocks noChangeAspect="1"/>
          </p:cNvPicPr>
          <p:nvPr/>
        </p:nvPicPr>
        <p:blipFill>
          <a:blip r:embed="rId2"/>
          <a:stretch>
            <a:fillRect/>
          </a:stretch>
        </p:blipFill>
        <p:spPr>
          <a:xfrm>
            <a:off x="4826000" y="3342012"/>
            <a:ext cx="2540000" cy="2540000"/>
          </a:xfrm>
          <a:prstGeom prst="rect">
            <a:avLst/>
          </a:prstGeom>
        </p:spPr>
      </p:pic>
    </p:spTree>
    <p:extLst>
      <p:ext uri="{BB962C8B-B14F-4D97-AF65-F5344CB8AC3E}">
        <p14:creationId xmlns:p14="http://schemas.microsoft.com/office/powerpoint/2010/main" val="22665788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FC32-84F8-A445-8F84-6D104B1B17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81393A-2567-D347-814D-93217D26FBCE}"/>
              </a:ext>
            </a:extLst>
          </p:cNvPr>
          <p:cNvSpPr>
            <a:spLocks noGrp="1"/>
          </p:cNvSpPr>
          <p:nvPr>
            <p:ph idx="1"/>
          </p:nvPr>
        </p:nvSpPr>
        <p:spPr/>
        <p:txBody>
          <a:bodyPr>
            <a:normAutofit/>
          </a:bodyPr>
          <a:lstStyle/>
          <a:p>
            <a:pPr marL="0" indent="0" algn="ctr">
              <a:buNone/>
            </a:pPr>
            <a:r>
              <a:rPr lang="en-US" sz="4800" b="1" dirty="0">
                <a:solidFill>
                  <a:srgbClr val="00B050"/>
                </a:solidFill>
              </a:rPr>
              <a:t>Receiving props in Tesla Car Component</a:t>
            </a:r>
            <a:endParaRPr lang="en-US" sz="4800" dirty="0">
              <a:solidFill>
                <a:srgbClr val="00B050"/>
              </a:solidFill>
            </a:endParaRPr>
          </a:p>
        </p:txBody>
      </p:sp>
      <p:pic>
        <p:nvPicPr>
          <p:cNvPr id="4" name="Picture 3">
            <a:extLst>
              <a:ext uri="{FF2B5EF4-FFF2-40B4-BE49-F238E27FC236}">
                <a16:creationId xmlns:a16="http://schemas.microsoft.com/office/drawing/2014/main" id="{531EAC66-CE32-FD47-B673-EB1F49042238}"/>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5005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49D9-723E-434A-8B25-5D71A7D88377}"/>
              </a:ext>
            </a:extLst>
          </p:cNvPr>
          <p:cNvSpPr>
            <a:spLocks noGrp="1"/>
          </p:cNvSpPr>
          <p:nvPr>
            <p:ph type="title"/>
          </p:nvPr>
        </p:nvSpPr>
        <p:spPr/>
        <p:txBody>
          <a:bodyPr/>
          <a:lstStyle/>
          <a:p>
            <a:pPr algn="ctr"/>
            <a:r>
              <a:rPr lang="en-US" b="1" dirty="0"/>
              <a:t>Receiving props in </a:t>
            </a:r>
            <a:r>
              <a:rPr lang="en-US" b="1" i="1" dirty="0">
                <a:solidFill>
                  <a:srgbClr val="00B050"/>
                </a:solidFill>
              </a:rPr>
              <a:t>Tesla Car Component</a:t>
            </a:r>
          </a:p>
        </p:txBody>
      </p:sp>
      <p:pic>
        <p:nvPicPr>
          <p:cNvPr id="5" name="Content Placeholder 4">
            <a:extLst>
              <a:ext uri="{FF2B5EF4-FFF2-40B4-BE49-F238E27FC236}">
                <a16:creationId xmlns:a16="http://schemas.microsoft.com/office/drawing/2014/main" id="{581B475C-3411-6146-8B94-7DC69E47696C}"/>
              </a:ext>
            </a:extLst>
          </p:cNvPr>
          <p:cNvPicPr>
            <a:picLocks noGrp="1" noChangeAspect="1"/>
          </p:cNvPicPr>
          <p:nvPr>
            <p:ph idx="1"/>
          </p:nvPr>
        </p:nvPicPr>
        <p:blipFill>
          <a:blip r:embed="rId3"/>
          <a:stretch>
            <a:fillRect/>
          </a:stretch>
        </p:blipFill>
        <p:spPr>
          <a:xfrm>
            <a:off x="2564567" y="1428060"/>
            <a:ext cx="7261648" cy="4351338"/>
          </a:xfrm>
        </p:spPr>
      </p:pic>
      <p:sp>
        <p:nvSpPr>
          <p:cNvPr id="7" name="TextBox 6">
            <a:extLst>
              <a:ext uri="{FF2B5EF4-FFF2-40B4-BE49-F238E27FC236}">
                <a16:creationId xmlns:a16="http://schemas.microsoft.com/office/drawing/2014/main" id="{C9467EDF-67EA-B242-8017-092A59FA5AA0}"/>
              </a:ext>
            </a:extLst>
          </p:cNvPr>
          <p:cNvSpPr txBox="1"/>
          <p:nvPr/>
        </p:nvSpPr>
        <p:spPr>
          <a:xfrm>
            <a:off x="2385391" y="5973417"/>
            <a:ext cx="9372600" cy="523220"/>
          </a:xfrm>
          <a:prstGeom prst="rect">
            <a:avLst/>
          </a:prstGeom>
          <a:noFill/>
        </p:spPr>
        <p:txBody>
          <a:bodyPr wrap="square" rtlCol="0">
            <a:spAutoFit/>
          </a:bodyPr>
          <a:lstStyle/>
          <a:p>
            <a:r>
              <a:rPr lang="en-US" sz="2800" dirty="0"/>
              <a:t>&lt;</a:t>
            </a:r>
            <a:r>
              <a:rPr lang="en-US" sz="2800" b="1" dirty="0"/>
              <a:t>tesla-car</a:t>
            </a:r>
            <a:r>
              <a:rPr lang="en-US" sz="2800" dirty="0"/>
              <a:t> </a:t>
            </a:r>
            <a:r>
              <a:rPr lang="en-US" sz="2800" b="1" dirty="0">
                <a:solidFill>
                  <a:srgbClr val="C00000"/>
                </a:solidFill>
                <a:highlight>
                  <a:srgbClr val="FFFF00"/>
                </a:highlight>
              </a:rPr>
              <a:t>:</a:t>
            </a:r>
            <a:r>
              <a:rPr lang="en-US" sz="2800" b="1" dirty="0" err="1">
                <a:solidFill>
                  <a:srgbClr val="C00000"/>
                </a:solidFill>
                <a:highlight>
                  <a:srgbClr val="FFFF00"/>
                </a:highlight>
              </a:rPr>
              <a:t>wheelsize</a:t>
            </a:r>
            <a:r>
              <a:rPr lang="en-US" sz="2800" dirty="0"/>
              <a:t>="</a:t>
            </a:r>
            <a:r>
              <a:rPr lang="en-US" sz="2800" dirty="0" err="1"/>
              <a:t>tesla.wheels</a:t>
            </a:r>
            <a:r>
              <a:rPr lang="en-US" sz="2800" dirty="0"/>
              <a:t>" </a:t>
            </a:r>
            <a:r>
              <a:rPr lang="en-US" sz="2800" b="1" dirty="0">
                <a:solidFill>
                  <a:srgbClr val="C00000"/>
                </a:solidFill>
                <a:highlight>
                  <a:srgbClr val="FFFF00"/>
                </a:highlight>
              </a:rPr>
              <a:t>:speed</a:t>
            </a:r>
            <a:r>
              <a:rPr lang="en-US" sz="2800" dirty="0"/>
              <a:t>="</a:t>
            </a:r>
            <a:r>
              <a:rPr lang="en-US" sz="2800" dirty="0" err="1"/>
              <a:t>tesla.speed</a:t>
            </a:r>
            <a:r>
              <a:rPr lang="en-US" sz="2800" dirty="0"/>
              <a:t>" /&gt;</a:t>
            </a:r>
          </a:p>
        </p:txBody>
      </p:sp>
    </p:spTree>
    <p:extLst>
      <p:ext uri="{BB962C8B-B14F-4D97-AF65-F5344CB8AC3E}">
        <p14:creationId xmlns:p14="http://schemas.microsoft.com/office/powerpoint/2010/main" val="1458034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25D6-148A-7045-A4DF-752C6165BC42}"/>
              </a:ext>
            </a:extLst>
          </p:cNvPr>
          <p:cNvSpPr>
            <a:spLocks noGrp="1"/>
          </p:cNvSpPr>
          <p:nvPr>
            <p:ph type="title"/>
          </p:nvPr>
        </p:nvSpPr>
        <p:spPr/>
        <p:txBody>
          <a:bodyPr/>
          <a:lstStyle/>
          <a:p>
            <a:pPr algn="ctr"/>
            <a:r>
              <a:rPr lang="en-US" b="1" dirty="0"/>
              <a:t>Components are like JavaScript functions</a:t>
            </a:r>
          </a:p>
        </p:txBody>
      </p:sp>
      <p:sp>
        <p:nvSpPr>
          <p:cNvPr id="3" name="Content Placeholder 2">
            <a:extLst>
              <a:ext uri="{FF2B5EF4-FFF2-40B4-BE49-F238E27FC236}">
                <a16:creationId xmlns:a16="http://schemas.microsoft.com/office/drawing/2014/main" id="{5A698243-750B-1F4E-BD6D-6FB82883EDAB}"/>
              </a:ext>
            </a:extLst>
          </p:cNvPr>
          <p:cNvSpPr>
            <a:spLocks noGrp="1"/>
          </p:cNvSpPr>
          <p:nvPr>
            <p:ph idx="1"/>
          </p:nvPr>
        </p:nvSpPr>
        <p:spPr/>
        <p:txBody>
          <a:bodyPr/>
          <a:lstStyle/>
          <a:p>
            <a:endParaRPr lang="en-US" dirty="0"/>
          </a:p>
          <a:p>
            <a:endParaRPr lang="en-US" dirty="0"/>
          </a:p>
          <a:p>
            <a:pPr marL="0" indent="0" algn="ctr">
              <a:buNone/>
            </a:pPr>
            <a:r>
              <a:rPr lang="en-US" sz="7200" b="1" i="1" dirty="0" err="1">
                <a:solidFill>
                  <a:srgbClr val="00B050"/>
                </a:solidFill>
              </a:rPr>
              <a:t>fn</a:t>
            </a:r>
            <a:r>
              <a:rPr lang="en-US" sz="7200" b="1" i="1" dirty="0">
                <a:solidFill>
                  <a:srgbClr val="00B050"/>
                </a:solidFill>
              </a:rPr>
              <a:t>(d) = V</a:t>
            </a:r>
            <a:endParaRPr lang="en-US" sz="7200" dirty="0">
              <a:solidFill>
                <a:srgbClr val="00B050"/>
              </a:solidFill>
            </a:endParaRPr>
          </a:p>
          <a:p>
            <a:pPr marL="0" indent="0" algn="ctr">
              <a:buNone/>
            </a:pPr>
            <a:endParaRPr lang="en-US" dirty="0"/>
          </a:p>
        </p:txBody>
      </p:sp>
    </p:spTree>
    <p:extLst>
      <p:ext uri="{BB962C8B-B14F-4D97-AF65-F5344CB8AC3E}">
        <p14:creationId xmlns:p14="http://schemas.microsoft.com/office/powerpoint/2010/main" val="1300825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Stats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52750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17179" y="447136"/>
            <a:ext cx="10515600" cy="1325563"/>
          </a:xfrm>
        </p:spPr>
        <p:txBody>
          <a:bodyPr/>
          <a:lstStyle/>
          <a:p>
            <a:pPr algn="ctr"/>
            <a:r>
              <a:rPr lang="en-US" b="1" dirty="0">
                <a:solidFill>
                  <a:srgbClr val="00B050"/>
                </a:solidFill>
              </a:rPr>
              <a:t>passing props to child components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pPr marL="0" indent="0">
              <a:buNone/>
            </a:pPr>
            <a:endParaRPr lang="en-US" dirty="0"/>
          </a:p>
          <a:p>
            <a:pPr marL="0" indent="0">
              <a:buNone/>
            </a:pPr>
            <a:r>
              <a:rPr lang="en-US" dirty="0"/>
              <a:t>Use </a:t>
            </a:r>
            <a:r>
              <a:rPr lang="en-US" b="1" dirty="0">
                <a:highlight>
                  <a:srgbClr val="FFFF00"/>
                </a:highlight>
              </a:rPr>
              <a:t>v-bind</a:t>
            </a:r>
            <a:r>
              <a:rPr lang="en-US" dirty="0"/>
              <a:t> or </a:t>
            </a:r>
            <a:r>
              <a:rPr lang="en-US" b="1" dirty="0">
                <a:highlight>
                  <a:srgbClr val="FFFF00"/>
                </a:highlight>
              </a:rPr>
              <a:t>:</a:t>
            </a:r>
          </a:p>
          <a:p>
            <a:pPr marL="0" indent="0">
              <a:buNone/>
            </a:pPr>
            <a:r>
              <a:rPr lang="en-US" dirty="0"/>
              <a:t>to pass props</a:t>
            </a:r>
          </a:p>
          <a:p>
            <a:pPr marL="0" indent="0">
              <a:buNone/>
            </a:pPr>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3544594"/>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5395893"/>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5407471"/>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5407471"/>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5407471"/>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5395893"/>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4482150"/>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4482150"/>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4482150"/>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4482150"/>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4486132"/>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2257501"/>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3171901"/>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4569904"/>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631458"/>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134264" y="4631458"/>
            <a:ext cx="8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:stats</a:t>
            </a:r>
            <a:endParaRPr kumimoji="0" lang="en-US" sz="1800" b="1" i="1" u="none" strike="noStrike" kern="1200" cap="none" spc="0" normalizeH="0" baseline="0" noProof="0" dirty="0">
              <a:ln>
                <a:noFill/>
              </a:ln>
              <a:solidFill>
                <a:srgbClr val="C00000"/>
              </a:solidFill>
              <a:effectLst/>
              <a:highlight>
                <a:srgbClr val="FFFF00"/>
              </a:highlight>
              <a:uLnTx/>
              <a:uFillTx/>
              <a:latin typeface="Calibri" panose="020F0502020204030204"/>
            </a:endParaRP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89464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7843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30" name="Rectangle 29">
            <a:extLst>
              <a:ext uri="{FF2B5EF4-FFF2-40B4-BE49-F238E27FC236}">
                <a16:creationId xmlns:a16="http://schemas.microsoft.com/office/drawing/2014/main" id="{A6C31A4B-9AED-294F-9F86-A9AFE2F60FD1}"/>
              </a:ext>
            </a:extLst>
          </p:cNvPr>
          <p:cNvSpPr/>
          <p:nvPr/>
        </p:nvSpPr>
        <p:spPr>
          <a:xfrm>
            <a:off x="5576550" y="1418345"/>
            <a:ext cx="1041625" cy="6011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Main.js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9320C000-9089-1941-AF96-E171EE2444B9}"/>
              </a:ext>
            </a:extLst>
          </p:cNvPr>
          <p:cNvCxnSpPr>
            <a:cxnSpLocks/>
            <a:endCxn id="28" idx="0"/>
          </p:cNvCxnSpPr>
          <p:nvPr/>
        </p:nvCxnSpPr>
        <p:spPr>
          <a:xfrm>
            <a:off x="6037114" y="2019474"/>
            <a:ext cx="37866" cy="238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160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DEB-FB28-CE4C-8EB8-C478BE7BFA13}"/>
              </a:ext>
            </a:extLst>
          </p:cNvPr>
          <p:cNvSpPr>
            <a:spLocks noGrp="1"/>
          </p:cNvSpPr>
          <p:nvPr>
            <p:ph type="title"/>
          </p:nvPr>
        </p:nvSpPr>
        <p:spPr/>
        <p:txBody>
          <a:bodyPr/>
          <a:lstStyle/>
          <a:p>
            <a:pPr algn="ctr"/>
            <a:r>
              <a:rPr lang="en-US" b="1" dirty="0">
                <a:solidFill>
                  <a:srgbClr val="00B050"/>
                </a:solidFill>
              </a:rPr>
              <a:t>Tesla Battery Component</a:t>
            </a:r>
            <a:br>
              <a:rPr lang="en-US" b="1" dirty="0"/>
            </a:br>
            <a:r>
              <a:rPr lang="en-US" b="1" dirty="0"/>
              <a:t>passing props to </a:t>
            </a:r>
            <a:r>
              <a:rPr lang="en-US" b="1" i="1" dirty="0">
                <a:solidFill>
                  <a:srgbClr val="92D050"/>
                </a:solidFill>
              </a:rPr>
              <a:t>Tesla Stats Component</a:t>
            </a:r>
          </a:p>
        </p:txBody>
      </p:sp>
      <p:sp>
        <p:nvSpPr>
          <p:cNvPr id="14" name="TextBox 13">
            <a:extLst>
              <a:ext uri="{FF2B5EF4-FFF2-40B4-BE49-F238E27FC236}">
                <a16:creationId xmlns:a16="http://schemas.microsoft.com/office/drawing/2014/main" id="{5D2E672A-8D93-E441-B385-FE479357DA6A}"/>
              </a:ext>
            </a:extLst>
          </p:cNvPr>
          <p:cNvSpPr txBox="1"/>
          <p:nvPr/>
        </p:nvSpPr>
        <p:spPr>
          <a:xfrm>
            <a:off x="9221002" y="1822791"/>
            <a:ext cx="3180178" cy="1200329"/>
          </a:xfrm>
          <a:prstGeom prst="rect">
            <a:avLst/>
          </a:prstGeom>
          <a:noFill/>
        </p:spPr>
        <p:txBody>
          <a:bodyPr wrap="square" rtlCol="0">
            <a:spAutoFit/>
          </a:bodyPr>
          <a:lstStyle/>
          <a:p>
            <a:endParaRPr lang="en-US" dirty="0"/>
          </a:p>
          <a:p>
            <a:endParaRPr lang="en-US" dirty="0"/>
          </a:p>
          <a:p>
            <a:r>
              <a:rPr lang="en-US" b="1" dirty="0">
                <a:highlight>
                  <a:srgbClr val="FFFF00"/>
                </a:highlight>
              </a:rPr>
              <a:t>:stats</a:t>
            </a:r>
            <a:r>
              <a:rPr lang="en-US" dirty="0"/>
              <a:t> = Array</a:t>
            </a:r>
          </a:p>
          <a:p>
            <a:endParaRPr lang="en-US" dirty="0"/>
          </a:p>
        </p:txBody>
      </p:sp>
      <p:pic>
        <p:nvPicPr>
          <p:cNvPr id="15" name="Picture 14">
            <a:extLst>
              <a:ext uri="{FF2B5EF4-FFF2-40B4-BE49-F238E27FC236}">
                <a16:creationId xmlns:a16="http://schemas.microsoft.com/office/drawing/2014/main" id="{52DB4AF7-FDD1-3C49-8AFA-4A37A705809C}"/>
              </a:ext>
            </a:extLst>
          </p:cNvPr>
          <p:cNvPicPr>
            <a:picLocks noChangeAspect="1"/>
          </p:cNvPicPr>
          <p:nvPr/>
        </p:nvPicPr>
        <p:blipFill>
          <a:blip r:embed="rId3"/>
          <a:stretch>
            <a:fillRect/>
          </a:stretch>
        </p:blipFill>
        <p:spPr>
          <a:xfrm>
            <a:off x="9221002" y="2974620"/>
            <a:ext cx="2743307" cy="2828878"/>
          </a:xfrm>
          <a:prstGeom prst="rect">
            <a:avLst/>
          </a:prstGeom>
        </p:spPr>
      </p:pic>
      <p:pic>
        <p:nvPicPr>
          <p:cNvPr id="8" name="Content Placeholder 24">
            <a:extLst>
              <a:ext uri="{FF2B5EF4-FFF2-40B4-BE49-F238E27FC236}">
                <a16:creationId xmlns:a16="http://schemas.microsoft.com/office/drawing/2014/main" id="{4AB16A1B-AF6B-884D-97A3-B2386F371B6D}"/>
              </a:ext>
            </a:extLst>
          </p:cNvPr>
          <p:cNvPicPr>
            <a:picLocks noChangeAspect="1"/>
          </p:cNvPicPr>
          <p:nvPr/>
        </p:nvPicPr>
        <p:blipFill>
          <a:blip r:embed="rId4"/>
          <a:stretch>
            <a:fillRect/>
          </a:stretch>
        </p:blipFill>
        <p:spPr>
          <a:xfrm>
            <a:off x="54434" y="1690688"/>
            <a:ext cx="9088802" cy="8010521"/>
          </a:xfrm>
          <a:prstGeom prst="rect">
            <a:avLst/>
          </a:prstGeom>
        </p:spPr>
      </p:pic>
    </p:spTree>
    <p:extLst>
      <p:ext uri="{BB962C8B-B14F-4D97-AF65-F5344CB8AC3E}">
        <p14:creationId xmlns:p14="http://schemas.microsoft.com/office/powerpoint/2010/main" val="3849120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3954449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2848-BC65-244E-A3CE-44CC184CB40B}"/>
              </a:ext>
            </a:extLst>
          </p:cNvPr>
          <p:cNvSpPr>
            <a:spLocks noGrp="1"/>
          </p:cNvSpPr>
          <p:nvPr>
            <p:ph type="title"/>
          </p:nvPr>
        </p:nvSpPr>
        <p:spPr/>
        <p:txBody>
          <a:bodyPr/>
          <a:lstStyle/>
          <a:p>
            <a:pPr algn="ctr"/>
            <a:r>
              <a:rPr lang="en-US" b="1" dirty="0"/>
              <a:t>props in </a:t>
            </a:r>
            <a:r>
              <a:rPr lang="en-US" b="1" i="1" dirty="0">
                <a:solidFill>
                  <a:srgbClr val="00B050"/>
                </a:solidFill>
              </a:rPr>
              <a:t>Tesla Stats Component</a:t>
            </a:r>
          </a:p>
        </p:txBody>
      </p:sp>
      <p:pic>
        <p:nvPicPr>
          <p:cNvPr id="5" name="Content Placeholder 4">
            <a:extLst>
              <a:ext uri="{FF2B5EF4-FFF2-40B4-BE49-F238E27FC236}">
                <a16:creationId xmlns:a16="http://schemas.microsoft.com/office/drawing/2014/main" id="{2B5FCC54-937A-DF40-ABE3-68A0C03421FD}"/>
              </a:ext>
            </a:extLst>
          </p:cNvPr>
          <p:cNvPicPr>
            <a:picLocks noGrp="1" noChangeAspect="1"/>
          </p:cNvPicPr>
          <p:nvPr>
            <p:ph idx="1"/>
          </p:nvPr>
        </p:nvPicPr>
        <p:blipFill>
          <a:blip r:embed="rId3"/>
          <a:stretch>
            <a:fillRect/>
          </a:stretch>
        </p:blipFill>
        <p:spPr>
          <a:xfrm>
            <a:off x="2753892" y="1765990"/>
            <a:ext cx="6684215" cy="4962801"/>
          </a:xfrm>
        </p:spPr>
      </p:pic>
      <p:sp>
        <p:nvSpPr>
          <p:cNvPr id="6" name="TextBox 5">
            <a:extLst>
              <a:ext uri="{FF2B5EF4-FFF2-40B4-BE49-F238E27FC236}">
                <a16:creationId xmlns:a16="http://schemas.microsoft.com/office/drawing/2014/main" id="{87A0976F-7BA0-0140-B8B2-052042274691}"/>
              </a:ext>
            </a:extLst>
          </p:cNvPr>
          <p:cNvSpPr txBox="1"/>
          <p:nvPr/>
        </p:nvSpPr>
        <p:spPr>
          <a:xfrm>
            <a:off x="9591260" y="5734879"/>
            <a:ext cx="2126975" cy="369332"/>
          </a:xfrm>
          <a:prstGeom prst="rect">
            <a:avLst/>
          </a:prstGeom>
          <a:noFill/>
        </p:spPr>
        <p:txBody>
          <a:bodyPr wrap="square" rtlCol="0">
            <a:spAutoFit/>
          </a:bodyPr>
          <a:lstStyle/>
          <a:p>
            <a:r>
              <a:rPr lang="en-US" b="1" dirty="0"/>
              <a:t>filters</a:t>
            </a:r>
          </a:p>
        </p:txBody>
      </p:sp>
      <p:sp>
        <p:nvSpPr>
          <p:cNvPr id="7" name="TextBox 6">
            <a:extLst>
              <a:ext uri="{FF2B5EF4-FFF2-40B4-BE49-F238E27FC236}">
                <a16:creationId xmlns:a16="http://schemas.microsoft.com/office/drawing/2014/main" id="{E9DEFA9B-8B5E-2B44-BD25-E30F2AC298DC}"/>
              </a:ext>
            </a:extLst>
          </p:cNvPr>
          <p:cNvSpPr txBox="1"/>
          <p:nvPr/>
        </p:nvSpPr>
        <p:spPr>
          <a:xfrm>
            <a:off x="9591260" y="2229679"/>
            <a:ext cx="2600740" cy="2862322"/>
          </a:xfrm>
          <a:prstGeom prst="rect">
            <a:avLst/>
          </a:prstGeom>
          <a:noFill/>
        </p:spPr>
        <p:txBody>
          <a:bodyPr wrap="square" rtlCol="0">
            <a:spAutoFit/>
          </a:bodyPr>
          <a:lstStyle/>
          <a:p>
            <a:r>
              <a:rPr lang="en-US" b="1" dirty="0">
                <a:highlight>
                  <a:srgbClr val="00FF00"/>
                </a:highlight>
              </a:rPr>
              <a:t>v-for</a:t>
            </a:r>
            <a:r>
              <a:rPr lang="en-US" b="1" dirty="0"/>
              <a:t>=“stat in stats”  </a:t>
            </a:r>
            <a:r>
              <a:rPr lang="en-US" b="1" dirty="0">
                <a:highlight>
                  <a:srgbClr val="FFFF00"/>
                </a:highlight>
              </a:rPr>
              <a:t>:key</a:t>
            </a:r>
          </a:p>
          <a:p>
            <a:endParaRPr lang="en-US" dirty="0"/>
          </a:p>
          <a:p>
            <a:endParaRPr lang="en-US" dirty="0"/>
          </a:p>
          <a:p>
            <a:r>
              <a:rPr lang="en-US" b="1" dirty="0">
                <a:solidFill>
                  <a:srgbClr val="C00000"/>
                </a:solidFill>
                <a:highlight>
                  <a:srgbClr val="00FF00"/>
                </a:highlight>
              </a:rPr>
              <a:t>|</a:t>
            </a:r>
            <a:r>
              <a:rPr lang="en-US" b="1" dirty="0"/>
              <a:t>  lowercase</a:t>
            </a:r>
          </a:p>
          <a:p>
            <a:endParaRPr lang="en-US" b="1" dirty="0"/>
          </a:p>
          <a:p>
            <a:endParaRPr lang="en-US" b="1" dirty="0"/>
          </a:p>
          <a:p>
            <a:endParaRPr lang="en-US" b="1" dirty="0"/>
          </a:p>
          <a:p>
            <a:endParaRPr lang="en-US" b="1" dirty="0"/>
          </a:p>
          <a:p>
            <a:endParaRPr lang="en-US" b="1" dirty="0"/>
          </a:p>
          <a:p>
            <a:r>
              <a:rPr lang="en-US" b="1" dirty="0">
                <a:highlight>
                  <a:srgbClr val="FFFF00"/>
                </a:highlight>
              </a:rPr>
              <a:t>stats</a:t>
            </a:r>
            <a:r>
              <a:rPr lang="en-US" b="1" dirty="0"/>
              <a:t> </a:t>
            </a:r>
            <a:r>
              <a:rPr lang="en-US" dirty="0"/>
              <a:t>(type: Array)</a:t>
            </a:r>
          </a:p>
        </p:txBody>
      </p:sp>
    </p:spTree>
    <p:extLst>
      <p:ext uri="{BB962C8B-B14F-4D97-AF65-F5344CB8AC3E}">
        <p14:creationId xmlns:p14="http://schemas.microsoft.com/office/powerpoint/2010/main" val="371805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CB02-A0B5-DF47-92F2-1F504A6A8E55}"/>
              </a:ext>
            </a:extLst>
          </p:cNvPr>
          <p:cNvSpPr>
            <a:spLocks noGrp="1"/>
          </p:cNvSpPr>
          <p:nvPr>
            <p:ph type="title"/>
          </p:nvPr>
        </p:nvSpPr>
        <p:spPr/>
        <p:txBody>
          <a:bodyPr/>
          <a:lstStyle/>
          <a:p>
            <a:pPr algn="ctr"/>
            <a:r>
              <a:rPr lang="en-US" b="1" dirty="0">
                <a:solidFill>
                  <a:srgbClr val="00B050"/>
                </a:solidFill>
              </a:rPr>
              <a:t>v-model </a:t>
            </a:r>
            <a:r>
              <a:rPr lang="en-US" b="1" dirty="0"/>
              <a:t>(</a:t>
            </a:r>
            <a:r>
              <a:rPr lang="en-US" b="1" dirty="0">
                <a:solidFill>
                  <a:srgbClr val="92D050"/>
                </a:solidFill>
              </a:rPr>
              <a:t>2-way databinding</a:t>
            </a:r>
            <a:r>
              <a:rPr lang="en-US" b="1" dirty="0"/>
              <a:t>)</a:t>
            </a:r>
          </a:p>
        </p:txBody>
      </p:sp>
      <p:sp>
        <p:nvSpPr>
          <p:cNvPr id="3" name="Content Placeholder 2">
            <a:extLst>
              <a:ext uri="{FF2B5EF4-FFF2-40B4-BE49-F238E27FC236}">
                <a16:creationId xmlns:a16="http://schemas.microsoft.com/office/drawing/2014/main" id="{4DA7EC1E-3D16-E74D-ADFE-B197E3A5719B}"/>
              </a:ext>
            </a:extLst>
          </p:cNvPr>
          <p:cNvSpPr>
            <a:spLocks noGrp="1"/>
          </p:cNvSpPr>
          <p:nvPr>
            <p:ph idx="1"/>
          </p:nvPr>
        </p:nvSpPr>
        <p:spPr/>
        <p:txBody>
          <a:bodyPr/>
          <a:lstStyle/>
          <a:p>
            <a:pPr marL="0" indent="0" algn="ctr">
              <a:buNone/>
            </a:pPr>
            <a:r>
              <a:rPr lang="en-US" dirty="0"/>
              <a:t>Components compatible with </a:t>
            </a:r>
            <a:r>
              <a:rPr lang="en-US" b="1" i="1" dirty="0">
                <a:solidFill>
                  <a:srgbClr val="00B050"/>
                </a:solidFill>
              </a:rPr>
              <a:t>v-model</a:t>
            </a:r>
            <a:r>
              <a:rPr lang="en-US" dirty="0"/>
              <a:t>:</a:t>
            </a:r>
          </a:p>
          <a:p>
            <a:pPr marL="0" indent="0" algn="ctr">
              <a:buNone/>
            </a:pPr>
            <a:endParaRPr lang="en-US" dirty="0"/>
          </a:p>
          <a:p>
            <a:pPr algn="ctr"/>
            <a:r>
              <a:rPr lang="en-US" dirty="0"/>
              <a:t>accept a </a:t>
            </a:r>
            <a:r>
              <a:rPr lang="en-US" b="1" dirty="0">
                <a:highlight>
                  <a:srgbClr val="FFFF00"/>
                </a:highlight>
              </a:rPr>
              <a:t>:value </a:t>
            </a:r>
            <a:r>
              <a:rPr lang="en-US" dirty="0"/>
              <a:t>property </a:t>
            </a:r>
          </a:p>
          <a:p>
            <a:pPr marL="514350" indent="-514350" algn="ctr">
              <a:buFont typeface="+mj-lt"/>
              <a:buAutoNum type="arabicPeriod"/>
            </a:pPr>
            <a:endParaRPr lang="en-US" dirty="0"/>
          </a:p>
          <a:p>
            <a:pPr algn="ctr"/>
            <a:r>
              <a:rPr lang="en-US" dirty="0">
                <a:highlight>
                  <a:srgbClr val="FFFF00"/>
                </a:highlight>
              </a:rPr>
              <a:t>emit</a:t>
            </a:r>
            <a:r>
              <a:rPr lang="en-US" dirty="0"/>
              <a:t> an </a:t>
            </a:r>
            <a:r>
              <a:rPr lang="en-US" b="1" dirty="0"/>
              <a:t>@input</a:t>
            </a:r>
            <a:r>
              <a:rPr lang="en-US" dirty="0"/>
              <a:t> </a:t>
            </a:r>
            <a:r>
              <a:rPr lang="en-US" dirty="0">
                <a:highlight>
                  <a:srgbClr val="FFFF00"/>
                </a:highlight>
              </a:rPr>
              <a:t>event</a:t>
            </a:r>
            <a:endParaRPr lang="en-US" dirty="0"/>
          </a:p>
        </p:txBody>
      </p:sp>
      <p:pic>
        <p:nvPicPr>
          <p:cNvPr id="4" name="Picture 3">
            <a:extLst>
              <a:ext uri="{FF2B5EF4-FFF2-40B4-BE49-F238E27FC236}">
                <a16:creationId xmlns:a16="http://schemas.microsoft.com/office/drawing/2014/main" id="{845976F4-E7F5-E64B-AABD-25837BB050D8}"/>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474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Counter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271153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5C0D-6519-A743-871E-D1928839CB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6C61E06-8791-F84C-AC0E-72A8787ACE88}"/>
              </a:ext>
            </a:extLst>
          </p:cNvPr>
          <p:cNvPicPr>
            <a:picLocks noGrp="1" noChangeAspect="1"/>
          </p:cNvPicPr>
          <p:nvPr>
            <p:ph idx="1"/>
          </p:nvPr>
        </p:nvPicPr>
        <p:blipFill>
          <a:blip r:embed="rId2"/>
          <a:stretch>
            <a:fillRect/>
          </a:stretch>
        </p:blipFill>
        <p:spPr>
          <a:xfrm>
            <a:off x="973069" y="365125"/>
            <a:ext cx="10380731" cy="6180054"/>
          </a:xfrm>
        </p:spPr>
      </p:pic>
    </p:spTree>
    <p:extLst>
      <p:ext uri="{BB962C8B-B14F-4D97-AF65-F5344CB8AC3E}">
        <p14:creationId xmlns:p14="http://schemas.microsoft.com/office/powerpoint/2010/main" val="1710817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080A9-72AF-8645-B5BC-87B156BCCDAC}"/>
              </a:ext>
            </a:extLst>
          </p:cNvPr>
          <p:cNvSpPr>
            <a:spLocks noGrp="1"/>
          </p:cNvSpPr>
          <p:nvPr>
            <p:ph type="title"/>
          </p:nvPr>
        </p:nvSpPr>
        <p:spPr/>
        <p:txBody>
          <a:bodyPr/>
          <a:lstStyle/>
          <a:p>
            <a:pPr algn="ctr"/>
            <a:r>
              <a:rPr lang="en-US" b="1" dirty="0">
                <a:solidFill>
                  <a:srgbClr val="00B050"/>
                </a:solidFill>
              </a:rPr>
              <a:t>v-model </a:t>
            </a:r>
            <a:br>
              <a:rPr lang="en-US" b="1" dirty="0">
                <a:solidFill>
                  <a:srgbClr val="00B050"/>
                </a:solidFill>
              </a:rPr>
            </a:br>
            <a:r>
              <a:rPr lang="en-US" b="1" dirty="0">
                <a:solidFill>
                  <a:srgbClr val="00B050"/>
                </a:solidFill>
              </a:rPr>
              <a:t>Tesla Counter Component</a:t>
            </a:r>
            <a:endParaRPr lang="en-US" b="1" dirty="0"/>
          </a:p>
        </p:txBody>
      </p:sp>
      <p:pic>
        <p:nvPicPr>
          <p:cNvPr id="7" name="Content Placeholder 6">
            <a:extLst>
              <a:ext uri="{FF2B5EF4-FFF2-40B4-BE49-F238E27FC236}">
                <a16:creationId xmlns:a16="http://schemas.microsoft.com/office/drawing/2014/main" id="{9023D675-B0DA-B845-8EA5-9282E5347F31}"/>
              </a:ext>
            </a:extLst>
          </p:cNvPr>
          <p:cNvPicPr>
            <a:picLocks noGrp="1" noChangeAspect="1"/>
          </p:cNvPicPr>
          <p:nvPr>
            <p:ph idx="1"/>
          </p:nvPr>
        </p:nvPicPr>
        <p:blipFill>
          <a:blip r:embed="rId2"/>
          <a:stretch>
            <a:fillRect/>
          </a:stretch>
        </p:blipFill>
        <p:spPr>
          <a:xfrm>
            <a:off x="3426323" y="1825625"/>
            <a:ext cx="4864629" cy="5032375"/>
          </a:xfrm>
        </p:spPr>
      </p:pic>
      <p:sp>
        <p:nvSpPr>
          <p:cNvPr id="8" name="TextBox 7">
            <a:extLst>
              <a:ext uri="{FF2B5EF4-FFF2-40B4-BE49-F238E27FC236}">
                <a16:creationId xmlns:a16="http://schemas.microsoft.com/office/drawing/2014/main" id="{767F94DD-D068-8D40-9A9C-E253B6100A3B}"/>
              </a:ext>
            </a:extLst>
          </p:cNvPr>
          <p:cNvSpPr txBox="1"/>
          <p:nvPr/>
        </p:nvSpPr>
        <p:spPr>
          <a:xfrm flipH="1">
            <a:off x="8388626" y="2484783"/>
            <a:ext cx="2633870" cy="369332"/>
          </a:xfrm>
          <a:prstGeom prst="rect">
            <a:avLst/>
          </a:prstGeom>
          <a:noFill/>
        </p:spPr>
        <p:txBody>
          <a:bodyPr wrap="square" rtlCol="0">
            <a:spAutoFit/>
          </a:bodyPr>
          <a:lstStyle/>
          <a:p>
            <a:r>
              <a:rPr lang="en-US" b="1" dirty="0">
                <a:highlight>
                  <a:srgbClr val="FFFF00"/>
                </a:highlight>
              </a:rPr>
              <a:t>v-model</a:t>
            </a:r>
            <a:r>
              <a:rPr lang="en-US" b="1" dirty="0"/>
              <a:t>=“</a:t>
            </a:r>
            <a:r>
              <a:rPr lang="en-US" b="1" dirty="0" err="1"/>
              <a:t>tesla.speed</a:t>
            </a:r>
            <a:r>
              <a:rPr lang="en-US" b="1" dirty="0"/>
              <a:t>”</a:t>
            </a:r>
          </a:p>
        </p:txBody>
      </p:sp>
      <p:pic>
        <p:nvPicPr>
          <p:cNvPr id="5" name="Picture 4">
            <a:extLst>
              <a:ext uri="{FF2B5EF4-FFF2-40B4-BE49-F238E27FC236}">
                <a16:creationId xmlns:a16="http://schemas.microsoft.com/office/drawing/2014/main" id="{71E0AA7C-FFCF-8242-B537-0AABADDD0DDA}"/>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57323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511216"/>
            <a:ext cx="10515600" cy="1325563"/>
          </a:xfrm>
        </p:spPr>
        <p:txBody>
          <a:bodyPr/>
          <a:lstStyle/>
          <a:p>
            <a:pPr algn="ctr"/>
            <a:r>
              <a:rPr lang="en-US" b="1" dirty="0">
                <a:solidFill>
                  <a:srgbClr val="00B050"/>
                </a:solidFill>
              </a:rPr>
              <a:t>Emit events</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highlight>
                  <a:srgbClr val="FFFF00"/>
                </a:highligh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81147" y="4158063"/>
            <a:ext cx="9428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endPar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FF0000"/>
                </a:solidFill>
                <a:highlight>
                  <a:srgbClr val="FFFF00"/>
                </a:highlight>
                <a:latin typeface="Calibri" panose="020F0502020204030204"/>
              </a:rPr>
              <a:t>:speed</a:t>
            </a:r>
            <a:endParaRPr kumimoji="0" lang="en-US" sz="1800" b="1" i="1" u="none" strike="noStrike" kern="1200" cap="none" spc="0" normalizeH="0" baseline="0" noProof="0" dirty="0">
              <a:ln>
                <a:noFill/>
              </a:ln>
              <a:solidFill>
                <a:srgbClr val="FF0000"/>
              </a:solidFill>
              <a:effectLst/>
              <a:highlight>
                <a:srgbClr val="FFFF00"/>
              </a:highlight>
              <a:uLnTx/>
              <a:uFillTx/>
              <a:latin typeface="Calibri" panose="020F0502020204030204"/>
            </a:endParaRPr>
          </a:p>
        </p:txBody>
      </p:sp>
      <p:sp>
        <p:nvSpPr>
          <p:cNvPr id="29" name="TextBox 28">
            <a:extLst>
              <a:ext uri="{FF2B5EF4-FFF2-40B4-BE49-F238E27FC236}">
                <a16:creationId xmlns:a16="http://schemas.microsoft.com/office/drawing/2014/main" id="{B67BF50E-3FA0-DD4D-82DB-9AA3CF19327C}"/>
              </a:ext>
            </a:extLst>
          </p:cNvPr>
          <p:cNvSpPr txBox="1"/>
          <p:nvPr/>
        </p:nvSpPr>
        <p:spPr>
          <a:xfrm>
            <a:off x="6480446" y="4123969"/>
            <a:ext cx="9247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srgbClr val="C00000"/>
                </a:solidFill>
                <a:highlight>
                  <a:srgbClr val="FFFF00"/>
                </a:highlight>
                <a:latin typeface="Calibri" panose="020F0502020204030204"/>
              </a:rPr>
              <a:t>$emit</a:t>
            </a:r>
            <a:endParaRPr lang="en-US" b="1" i="1" dirty="0">
              <a:highlight>
                <a:srgbClr val="FFFF00"/>
              </a:highlight>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effectLst/>
                <a:uLnTx/>
                <a:uFillTx/>
                <a:latin typeface="Calibri" panose="020F0502020204030204"/>
              </a:rPr>
              <a:t>speed</a:t>
            </a:r>
          </a:p>
        </p:txBody>
      </p:sp>
      <p:cxnSp>
        <p:nvCxnSpPr>
          <p:cNvPr id="30" name="Straight Arrow Connector 29">
            <a:extLst>
              <a:ext uri="{FF2B5EF4-FFF2-40B4-BE49-F238E27FC236}">
                <a16:creationId xmlns:a16="http://schemas.microsoft.com/office/drawing/2014/main" id="{41D68176-2088-5E44-909C-68DBBF4CDFD3}"/>
              </a:ext>
            </a:extLst>
          </p:cNvPr>
          <p:cNvCxnSpPr>
            <a:cxnSpLocks/>
          </p:cNvCxnSpPr>
          <p:nvPr/>
        </p:nvCxnSpPr>
        <p:spPr>
          <a:xfrm flipH="1" flipV="1">
            <a:off x="6260880" y="3871160"/>
            <a:ext cx="322290" cy="87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9815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EBB1-815C-184F-854D-BD1CEDD34EF1}"/>
              </a:ext>
            </a:extLst>
          </p:cNvPr>
          <p:cNvSpPr>
            <a:spLocks noGrp="1"/>
          </p:cNvSpPr>
          <p:nvPr>
            <p:ph type="title"/>
          </p:nvPr>
        </p:nvSpPr>
        <p:spPr/>
        <p:txBody>
          <a:bodyPr/>
          <a:lstStyle/>
          <a:p>
            <a:pPr algn="ctr"/>
            <a:r>
              <a:rPr lang="en-US" b="1" dirty="0">
                <a:solidFill>
                  <a:srgbClr val="00B050"/>
                </a:solidFill>
              </a:rPr>
              <a:t>v-model</a:t>
            </a:r>
            <a:r>
              <a:rPr lang="en-US" b="1" dirty="0"/>
              <a:t> in </a:t>
            </a:r>
            <a:r>
              <a:rPr lang="en-US" b="1" i="1" dirty="0">
                <a:solidFill>
                  <a:srgbClr val="92D050"/>
                </a:solidFill>
              </a:rPr>
              <a:t>Tesla Counter Component </a:t>
            </a:r>
            <a:endParaRPr lang="en-US" i="1" dirty="0">
              <a:solidFill>
                <a:srgbClr val="92D050"/>
              </a:solidFill>
            </a:endParaRPr>
          </a:p>
        </p:txBody>
      </p:sp>
      <p:pic>
        <p:nvPicPr>
          <p:cNvPr id="5" name="Content Placeholder 4">
            <a:extLst>
              <a:ext uri="{FF2B5EF4-FFF2-40B4-BE49-F238E27FC236}">
                <a16:creationId xmlns:a16="http://schemas.microsoft.com/office/drawing/2014/main" id="{4566164A-6DD8-DA4E-BB1E-F5FD094EE604}"/>
              </a:ext>
            </a:extLst>
          </p:cNvPr>
          <p:cNvPicPr>
            <a:picLocks noGrp="1" noChangeAspect="1"/>
          </p:cNvPicPr>
          <p:nvPr>
            <p:ph idx="1"/>
          </p:nvPr>
        </p:nvPicPr>
        <p:blipFill>
          <a:blip r:embed="rId3"/>
          <a:stretch>
            <a:fillRect/>
          </a:stretch>
        </p:blipFill>
        <p:spPr>
          <a:xfrm>
            <a:off x="2754126" y="1548751"/>
            <a:ext cx="5942614" cy="5309249"/>
          </a:xfrm>
        </p:spPr>
      </p:pic>
      <p:sp>
        <p:nvSpPr>
          <p:cNvPr id="6" name="TextBox 5">
            <a:extLst>
              <a:ext uri="{FF2B5EF4-FFF2-40B4-BE49-F238E27FC236}">
                <a16:creationId xmlns:a16="http://schemas.microsoft.com/office/drawing/2014/main" id="{B8258922-1788-F84C-9A26-6A9EB6AC40AC}"/>
              </a:ext>
            </a:extLst>
          </p:cNvPr>
          <p:cNvSpPr txBox="1"/>
          <p:nvPr/>
        </p:nvSpPr>
        <p:spPr>
          <a:xfrm>
            <a:off x="8984973" y="1618052"/>
            <a:ext cx="2922105" cy="5355312"/>
          </a:xfrm>
          <a:prstGeom prst="rect">
            <a:avLst/>
          </a:prstGeom>
          <a:noFill/>
        </p:spPr>
        <p:txBody>
          <a:bodyPr wrap="square" rtlCol="0">
            <a:spAutoFit/>
          </a:bodyPr>
          <a:lstStyle/>
          <a:p>
            <a:endParaRPr lang="en-US" b="1" dirty="0"/>
          </a:p>
          <a:p>
            <a:r>
              <a:rPr lang="en-US" b="1" dirty="0"/>
              <a:t>@</a:t>
            </a:r>
            <a:r>
              <a:rPr lang="en-US" b="1" dirty="0" err="1"/>
              <a:t>keydown.stop.prevent</a:t>
            </a:r>
            <a:endParaRPr lang="en-US" b="1" dirty="0"/>
          </a:p>
          <a:p>
            <a:endParaRPr lang="en-US" b="1" dirty="0"/>
          </a:p>
          <a:p>
            <a:r>
              <a:rPr lang="en-US" b="1" dirty="0">
                <a:highlight>
                  <a:srgbClr val="FFFF00"/>
                </a:highlight>
              </a:rPr>
              <a:t>@click </a:t>
            </a:r>
            <a:r>
              <a:rPr lang="en-US" b="1" dirty="0"/>
              <a:t>=“increment”</a:t>
            </a:r>
          </a:p>
          <a:p>
            <a:endParaRPr lang="en-US" b="1" dirty="0"/>
          </a:p>
          <a:p>
            <a:endParaRPr lang="en-US" b="1" dirty="0"/>
          </a:p>
          <a:p>
            <a:r>
              <a:rPr lang="en-US" b="1" dirty="0"/>
              <a:t>:disabled</a:t>
            </a:r>
            <a:r>
              <a:rPr lang="en-US" dirty="0"/>
              <a:t>="value === max”</a:t>
            </a:r>
          </a:p>
          <a:p>
            <a:endParaRPr lang="en-US" dirty="0"/>
          </a:p>
          <a:p>
            <a:endParaRPr lang="en-US" dirty="0"/>
          </a:p>
          <a:p>
            <a:endParaRPr lang="en-US" dirty="0"/>
          </a:p>
          <a:p>
            <a:endParaRPr lang="en-US" dirty="0"/>
          </a:p>
          <a:p>
            <a:endParaRPr lang="en-US" dirty="0"/>
          </a:p>
          <a:p>
            <a:endParaRPr lang="en-US" b="1" dirty="0"/>
          </a:p>
          <a:p>
            <a:endParaRPr lang="en-US" b="1" dirty="0"/>
          </a:p>
          <a:p>
            <a:endParaRPr lang="en-US" b="1" dirty="0"/>
          </a:p>
          <a:p>
            <a:endParaRPr lang="en-US" b="1" dirty="0"/>
          </a:p>
          <a:p>
            <a:endParaRPr lang="en-US" b="1" dirty="0"/>
          </a:p>
          <a:p>
            <a:r>
              <a:rPr lang="en-US" b="1" dirty="0" err="1">
                <a:highlight>
                  <a:srgbClr val="FFFF00"/>
                </a:highlight>
              </a:rPr>
              <a:t>this.$emit</a:t>
            </a:r>
            <a:r>
              <a:rPr lang="en-US" dirty="0"/>
              <a:t>('input', </a:t>
            </a:r>
            <a:r>
              <a:rPr lang="en-US" dirty="0" err="1">
                <a:solidFill>
                  <a:srgbClr val="C00000"/>
                </a:solidFill>
                <a:highlight>
                  <a:srgbClr val="FFFF00"/>
                </a:highlight>
              </a:rPr>
              <a:t>this.</a:t>
            </a:r>
            <a:r>
              <a:rPr lang="en-US" b="1" dirty="0" err="1">
                <a:solidFill>
                  <a:srgbClr val="C00000"/>
                </a:solidFill>
                <a:highlight>
                  <a:srgbClr val="FFFF00"/>
                </a:highlight>
              </a:rPr>
              <a:t>value</a:t>
            </a:r>
            <a:r>
              <a:rPr lang="en-US" dirty="0"/>
              <a:t>)</a:t>
            </a:r>
          </a:p>
          <a:p>
            <a:endParaRPr lang="en-US" b="1" dirty="0"/>
          </a:p>
        </p:txBody>
      </p:sp>
    </p:spTree>
    <p:extLst>
      <p:ext uri="{BB962C8B-B14F-4D97-AF65-F5344CB8AC3E}">
        <p14:creationId xmlns:p14="http://schemas.microsoft.com/office/powerpoint/2010/main" val="2731682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6801-194C-B147-A30A-26708A29245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5799E4-BBBC-ED47-B84A-7DCB9A1BA742}"/>
              </a:ext>
            </a:extLst>
          </p:cNvPr>
          <p:cNvPicPr>
            <a:picLocks noGrp="1" noChangeAspect="1"/>
          </p:cNvPicPr>
          <p:nvPr>
            <p:ph idx="1"/>
          </p:nvPr>
        </p:nvPicPr>
        <p:blipFill>
          <a:blip r:embed="rId2"/>
          <a:stretch>
            <a:fillRect/>
          </a:stretch>
        </p:blipFill>
        <p:spPr>
          <a:xfrm>
            <a:off x="644119" y="178887"/>
            <a:ext cx="10938019" cy="6438482"/>
          </a:xfrm>
        </p:spPr>
      </p:pic>
    </p:spTree>
    <p:extLst>
      <p:ext uri="{BB962C8B-B14F-4D97-AF65-F5344CB8AC3E}">
        <p14:creationId xmlns:p14="http://schemas.microsoft.com/office/powerpoint/2010/main" val="4252538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92AC-4408-E941-BE5A-AA7ED05FD5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B5627F-FDAB-3044-8E9D-4DAD0344153F}"/>
              </a:ext>
            </a:extLst>
          </p:cNvPr>
          <p:cNvSpPr>
            <a:spLocks noGrp="1"/>
          </p:cNvSpPr>
          <p:nvPr>
            <p:ph idx="1"/>
          </p:nvPr>
        </p:nvSpPr>
        <p:spPr/>
        <p:txBody>
          <a:bodyPr>
            <a:normAutofit/>
          </a:bodyPr>
          <a:lstStyle/>
          <a:p>
            <a:pPr marL="0" indent="0" algn="ctr">
              <a:buNone/>
            </a:pPr>
            <a:r>
              <a:rPr lang="en-US" sz="4800" b="1" dirty="0">
                <a:solidFill>
                  <a:srgbClr val="00B050"/>
                </a:solidFill>
              </a:rPr>
              <a:t>Tesla Header Component</a:t>
            </a:r>
          </a:p>
        </p:txBody>
      </p:sp>
      <p:pic>
        <p:nvPicPr>
          <p:cNvPr id="4" name="Picture 3">
            <a:extLst>
              <a:ext uri="{FF2B5EF4-FFF2-40B4-BE49-F238E27FC236}">
                <a16:creationId xmlns:a16="http://schemas.microsoft.com/office/drawing/2014/main" id="{029F4AC0-67F7-8040-8D43-0A4878DE3B42}"/>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494322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How to create a </a:t>
            </a:r>
            <a:r>
              <a:rPr lang="en-US" b="1" i="1" dirty="0" err="1">
                <a:solidFill>
                  <a:srgbClr val="00B050"/>
                </a:solidFill>
              </a:rPr>
              <a:t>tesla.header.component</a:t>
            </a:r>
            <a:r>
              <a:rPr lang="en-US" b="1" dirty="0">
                <a:solidFill>
                  <a:srgbClr val="00B050"/>
                </a:solidFill>
              </a:rPr>
              <a:t>?</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highlight>
                  <a:srgbClr val="FFFF00"/>
                </a:highligh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highlight>
                <a:srgbClr val="FFFF00"/>
              </a:highligh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1735504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tesla-</a:t>
            </a:r>
            <a:r>
              <a:rPr lang="en-US" b="1" dirty="0" err="1">
                <a:solidFill>
                  <a:srgbClr val="00B050"/>
                </a:solidFill>
              </a:rPr>
              <a:t>header.component</a:t>
            </a:r>
            <a:endParaRPr lang="en-US" b="1" dirty="0">
              <a:solidFill>
                <a:srgbClr val="00B050"/>
              </a:solidFill>
            </a:endParaRPr>
          </a:p>
        </p:txBody>
      </p:sp>
      <p:sp>
        <p:nvSpPr>
          <p:cNvPr id="10" name="Content Placeholder 9">
            <a:extLst>
              <a:ext uri="{FF2B5EF4-FFF2-40B4-BE49-F238E27FC236}">
                <a16:creationId xmlns:a16="http://schemas.microsoft.com/office/drawing/2014/main" id="{B590983E-68BE-0F4A-BEEE-95BDC3BC5057}"/>
              </a:ext>
            </a:extLst>
          </p:cNvPr>
          <p:cNvSpPr>
            <a:spLocks noGrp="1"/>
          </p:cNvSpPr>
          <p:nvPr>
            <p:ph idx="1"/>
          </p:nvPr>
        </p:nvSpPr>
        <p:spPr/>
        <p:txBody>
          <a:bodyPr/>
          <a:lstStyle/>
          <a:p>
            <a:endParaRPr lang="en-US" dirty="0"/>
          </a:p>
          <a:p>
            <a:endParaRPr lang="en-US" dirty="0"/>
          </a:p>
          <a:p>
            <a:pPr marL="0" indent="0" algn="ctr">
              <a:buNone/>
            </a:pPr>
            <a:r>
              <a:rPr lang="en-US" b="1" dirty="0">
                <a:solidFill>
                  <a:srgbClr val="92D050"/>
                </a:solidFill>
              </a:rPr>
              <a:t>Step1</a:t>
            </a:r>
            <a:r>
              <a:rPr lang="en-US" b="1" dirty="0">
                <a:solidFill>
                  <a:schemeClr val="accent2">
                    <a:lumMod val="75000"/>
                  </a:schemeClr>
                </a:solidFill>
              </a:rPr>
              <a:t> </a:t>
            </a:r>
            <a:r>
              <a:rPr lang="en-US" b="1" dirty="0"/>
              <a:t>Create </a:t>
            </a:r>
            <a:r>
              <a:rPr lang="en-US" b="1" i="1" dirty="0">
                <a:solidFill>
                  <a:srgbClr val="00B050"/>
                </a:solidFill>
              </a:rPr>
              <a:t>tesla-</a:t>
            </a:r>
            <a:r>
              <a:rPr lang="en-US" b="1" i="1" dirty="0" err="1">
                <a:solidFill>
                  <a:srgbClr val="00B050"/>
                </a:solidFill>
              </a:rPr>
              <a:t>header.component.vue</a:t>
            </a:r>
            <a:endParaRPr lang="en-US" b="1" dirty="0">
              <a:solidFill>
                <a:srgbClr val="00B050"/>
              </a:solidFill>
            </a:endParaRPr>
          </a:p>
          <a:p>
            <a:endParaRPr lang="en-US" dirty="0"/>
          </a:p>
          <a:p>
            <a:pPr marL="0" indent="0" algn="ctr">
              <a:buNone/>
            </a:pPr>
            <a:r>
              <a:rPr lang="en-US" b="1" dirty="0">
                <a:solidFill>
                  <a:srgbClr val="92D050"/>
                </a:solidFill>
              </a:rPr>
              <a:t>Step 2</a:t>
            </a:r>
            <a:r>
              <a:rPr lang="en-US" b="1" dirty="0">
                <a:solidFill>
                  <a:schemeClr val="accent2">
                    <a:lumMod val="75000"/>
                  </a:schemeClr>
                </a:solidFill>
              </a:rPr>
              <a:t> </a:t>
            </a:r>
            <a:r>
              <a:rPr lang="en-US" b="1" dirty="0"/>
              <a:t>Import </a:t>
            </a:r>
            <a:r>
              <a:rPr lang="en-US" b="1" i="1" dirty="0">
                <a:solidFill>
                  <a:srgbClr val="00B050"/>
                </a:solidFill>
              </a:rPr>
              <a:t>tesla-</a:t>
            </a:r>
            <a:r>
              <a:rPr lang="en-US" b="1" i="1" dirty="0" err="1">
                <a:solidFill>
                  <a:srgbClr val="00B050"/>
                </a:solidFill>
              </a:rPr>
              <a:t>header.component</a:t>
            </a:r>
            <a:r>
              <a:rPr lang="en-US" b="1" i="1" dirty="0">
                <a:solidFill>
                  <a:srgbClr val="00B050"/>
                </a:solidFill>
              </a:rPr>
              <a:t> </a:t>
            </a:r>
            <a:r>
              <a:rPr lang="en-US" b="1" i="1" dirty="0"/>
              <a:t>in</a:t>
            </a:r>
            <a:r>
              <a:rPr lang="en-US" b="1" dirty="0">
                <a:solidFill>
                  <a:srgbClr val="FF0000"/>
                </a:solidFill>
              </a:rPr>
              <a:t> </a:t>
            </a:r>
            <a:r>
              <a:rPr lang="en-US" b="1" i="1" dirty="0" err="1"/>
              <a:t>App.vue</a:t>
            </a:r>
            <a:r>
              <a:rPr lang="en-US" b="1" i="1" dirty="0"/>
              <a:t> </a:t>
            </a:r>
            <a:endParaRPr lang="en-US" i="1" dirty="0"/>
          </a:p>
        </p:txBody>
      </p:sp>
      <p:pic>
        <p:nvPicPr>
          <p:cNvPr id="4" name="Picture 3">
            <a:extLst>
              <a:ext uri="{FF2B5EF4-FFF2-40B4-BE49-F238E27FC236}">
                <a16:creationId xmlns:a16="http://schemas.microsoft.com/office/drawing/2014/main" id="{F8DDA8B6-952D-0B43-91AE-74DCB718A604}"/>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3025291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21BA-1884-3145-B183-939624669EC0}"/>
              </a:ext>
            </a:extLst>
          </p:cNvPr>
          <p:cNvSpPr>
            <a:spLocks noGrp="1"/>
          </p:cNvSpPr>
          <p:nvPr>
            <p:ph type="title"/>
          </p:nvPr>
        </p:nvSpPr>
        <p:spPr/>
        <p:txBody>
          <a:bodyPr/>
          <a:lstStyle/>
          <a:p>
            <a:pPr algn="ctr"/>
            <a:r>
              <a:rPr lang="en-US" b="1" dirty="0">
                <a:solidFill>
                  <a:srgbClr val="00B050"/>
                </a:solidFill>
              </a:rPr>
              <a:t>Current </a:t>
            </a:r>
            <a:r>
              <a:rPr lang="en-US" b="1" dirty="0" err="1">
                <a:solidFill>
                  <a:srgbClr val="00B050"/>
                </a:solidFill>
              </a:rPr>
              <a:t>App.vue</a:t>
            </a:r>
            <a:endParaRPr lang="en-US" b="1" dirty="0">
              <a:solidFill>
                <a:srgbClr val="00B050"/>
              </a:solidFill>
            </a:endParaRPr>
          </a:p>
        </p:txBody>
      </p:sp>
      <p:pic>
        <p:nvPicPr>
          <p:cNvPr id="6" name="Content Placeholder 5">
            <a:extLst>
              <a:ext uri="{FF2B5EF4-FFF2-40B4-BE49-F238E27FC236}">
                <a16:creationId xmlns:a16="http://schemas.microsoft.com/office/drawing/2014/main" id="{176DEEE3-A8B9-FF46-8D5A-78F8A0C8312B}"/>
              </a:ext>
            </a:extLst>
          </p:cNvPr>
          <p:cNvPicPr>
            <a:picLocks noGrp="1" noChangeAspect="1"/>
          </p:cNvPicPr>
          <p:nvPr>
            <p:ph idx="1"/>
          </p:nvPr>
        </p:nvPicPr>
        <p:blipFill>
          <a:blip r:embed="rId3"/>
          <a:stretch>
            <a:fillRect/>
          </a:stretch>
        </p:blipFill>
        <p:spPr>
          <a:xfrm>
            <a:off x="3624011" y="1395840"/>
            <a:ext cx="4943977" cy="5462160"/>
          </a:xfrm>
        </p:spPr>
      </p:pic>
      <p:sp>
        <p:nvSpPr>
          <p:cNvPr id="3" name="TextBox 2">
            <a:extLst>
              <a:ext uri="{FF2B5EF4-FFF2-40B4-BE49-F238E27FC236}">
                <a16:creationId xmlns:a16="http://schemas.microsoft.com/office/drawing/2014/main" id="{6D652FDD-D53C-8148-8FE5-CF3C0666DCEE}"/>
              </a:ext>
            </a:extLst>
          </p:cNvPr>
          <p:cNvSpPr txBox="1"/>
          <p:nvPr/>
        </p:nvSpPr>
        <p:spPr>
          <a:xfrm>
            <a:off x="8567988" y="2077692"/>
            <a:ext cx="3985177" cy="307777"/>
          </a:xfrm>
          <a:prstGeom prst="rect">
            <a:avLst/>
          </a:prstGeom>
          <a:noFill/>
        </p:spPr>
        <p:txBody>
          <a:bodyPr wrap="square" rtlCol="0">
            <a:spAutoFit/>
          </a:bodyPr>
          <a:lstStyle/>
          <a:p>
            <a:r>
              <a:rPr lang="en-US" sz="1400" dirty="0"/>
              <a:t>&lt;</a:t>
            </a:r>
            <a:r>
              <a:rPr lang="en-US" sz="1400" dirty="0" err="1"/>
              <a:t>img</a:t>
            </a:r>
            <a:r>
              <a:rPr lang="en-US" sz="1400" dirty="0"/>
              <a:t> </a:t>
            </a:r>
            <a:r>
              <a:rPr lang="en-US" sz="1400" b="1" dirty="0" err="1">
                <a:highlight>
                  <a:srgbClr val="FFFF00"/>
                </a:highlight>
              </a:rPr>
              <a:t>v-bind:src</a:t>
            </a:r>
            <a:r>
              <a:rPr lang="en-US" sz="1400" dirty="0"/>
              <a:t>=“logo” </a:t>
            </a:r>
            <a:r>
              <a:rPr lang="en-US" sz="1400" b="1" dirty="0" err="1">
                <a:highlight>
                  <a:srgbClr val="FFFF00"/>
                </a:highlight>
              </a:rPr>
              <a:t>v-bind:title</a:t>
            </a:r>
            <a:r>
              <a:rPr lang="en-US" sz="1400" b="1" dirty="0"/>
              <a:t>=“greeting”&gt; </a:t>
            </a:r>
          </a:p>
        </p:txBody>
      </p:sp>
    </p:spTree>
    <p:extLst>
      <p:ext uri="{BB962C8B-B14F-4D97-AF65-F5344CB8AC3E}">
        <p14:creationId xmlns:p14="http://schemas.microsoft.com/office/powerpoint/2010/main" val="3579528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7AA42-AAC8-974B-B3B1-14F90FBD390F}"/>
              </a:ext>
            </a:extLst>
          </p:cNvPr>
          <p:cNvSpPr>
            <a:spLocks noGrp="1"/>
          </p:cNvSpPr>
          <p:nvPr>
            <p:ph type="title"/>
          </p:nvPr>
        </p:nvSpPr>
        <p:spPr>
          <a:xfrm>
            <a:off x="578069" y="365125"/>
            <a:ext cx="10775731" cy="1325563"/>
          </a:xfrm>
        </p:spPr>
        <p:txBody>
          <a:bodyPr/>
          <a:lstStyle/>
          <a:p>
            <a:pPr algn="ctr"/>
            <a:r>
              <a:rPr lang="en-US" b="1" dirty="0">
                <a:solidFill>
                  <a:srgbClr val="00B050"/>
                </a:solidFill>
              </a:rPr>
              <a:t>Step1</a:t>
            </a:r>
            <a:br>
              <a:rPr lang="en-US" b="1" dirty="0">
                <a:solidFill>
                  <a:schemeClr val="accent2">
                    <a:lumMod val="75000"/>
                  </a:schemeClr>
                </a:solidFill>
              </a:rPr>
            </a:br>
            <a:r>
              <a:rPr lang="en-US" b="1" dirty="0">
                <a:solidFill>
                  <a:srgbClr val="00B050"/>
                </a:solidFill>
              </a:rPr>
              <a:t>Create: </a:t>
            </a:r>
            <a:r>
              <a:rPr lang="en-US" sz="4000" b="1" dirty="0">
                <a:solidFill>
                  <a:srgbClr val="92D050"/>
                </a:solidFill>
              </a:rPr>
              <a:t>tesla-</a:t>
            </a:r>
            <a:r>
              <a:rPr lang="en-US" sz="4000" b="1" dirty="0" err="1">
                <a:solidFill>
                  <a:srgbClr val="92D050"/>
                </a:solidFill>
              </a:rPr>
              <a:t>header.component.vue</a:t>
            </a:r>
            <a:endParaRPr lang="en-US" sz="4000" b="1" dirty="0">
              <a:solidFill>
                <a:srgbClr val="92D050"/>
              </a:solidFill>
            </a:endParaRPr>
          </a:p>
        </p:txBody>
      </p:sp>
      <p:pic>
        <p:nvPicPr>
          <p:cNvPr id="9" name="Content Placeholder 8">
            <a:extLst>
              <a:ext uri="{FF2B5EF4-FFF2-40B4-BE49-F238E27FC236}">
                <a16:creationId xmlns:a16="http://schemas.microsoft.com/office/drawing/2014/main" id="{9CA544CE-0FF9-5149-A0E1-23C62D3F98E6}"/>
              </a:ext>
            </a:extLst>
          </p:cNvPr>
          <p:cNvPicPr>
            <a:picLocks noGrp="1" noChangeAspect="1"/>
          </p:cNvPicPr>
          <p:nvPr>
            <p:ph idx="1"/>
          </p:nvPr>
        </p:nvPicPr>
        <p:blipFill>
          <a:blip r:embed="rId3"/>
          <a:stretch>
            <a:fillRect/>
          </a:stretch>
        </p:blipFill>
        <p:spPr>
          <a:xfrm>
            <a:off x="6800194" y="1771860"/>
            <a:ext cx="4729028" cy="5012568"/>
          </a:xfrm>
        </p:spPr>
      </p:pic>
      <p:pic>
        <p:nvPicPr>
          <p:cNvPr id="11" name="Picture 10">
            <a:extLst>
              <a:ext uri="{FF2B5EF4-FFF2-40B4-BE49-F238E27FC236}">
                <a16:creationId xmlns:a16="http://schemas.microsoft.com/office/drawing/2014/main" id="{B813FF3D-EC13-494C-8D07-FB46CE9AF415}"/>
              </a:ext>
            </a:extLst>
          </p:cNvPr>
          <p:cNvPicPr>
            <a:picLocks noChangeAspect="1"/>
          </p:cNvPicPr>
          <p:nvPr/>
        </p:nvPicPr>
        <p:blipFill>
          <a:blip r:embed="rId4"/>
          <a:stretch>
            <a:fillRect/>
          </a:stretch>
        </p:blipFill>
        <p:spPr>
          <a:xfrm>
            <a:off x="578069" y="1792732"/>
            <a:ext cx="5321300" cy="3225800"/>
          </a:xfrm>
          <a:prstGeom prst="rect">
            <a:avLst/>
          </a:prstGeom>
        </p:spPr>
      </p:pic>
      <p:sp>
        <p:nvSpPr>
          <p:cNvPr id="12" name="Striped Right Arrow 11">
            <a:extLst>
              <a:ext uri="{FF2B5EF4-FFF2-40B4-BE49-F238E27FC236}">
                <a16:creationId xmlns:a16="http://schemas.microsoft.com/office/drawing/2014/main" id="{ECD7E7D5-F6F1-F747-81EB-A6B1B7C53509}"/>
              </a:ext>
            </a:extLst>
          </p:cNvPr>
          <p:cNvSpPr/>
          <p:nvPr/>
        </p:nvSpPr>
        <p:spPr>
          <a:xfrm>
            <a:off x="5899369" y="3163316"/>
            <a:ext cx="978408" cy="4846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342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5EB8-6C29-9F47-ACF4-C6F41811C45C}"/>
              </a:ext>
            </a:extLst>
          </p:cNvPr>
          <p:cNvSpPr>
            <a:spLocks noGrp="1"/>
          </p:cNvSpPr>
          <p:nvPr>
            <p:ph type="title"/>
          </p:nvPr>
        </p:nvSpPr>
        <p:spPr>
          <a:xfrm>
            <a:off x="848711" y="344104"/>
            <a:ext cx="10515600" cy="1325563"/>
          </a:xfrm>
        </p:spPr>
        <p:txBody>
          <a:bodyPr/>
          <a:lstStyle/>
          <a:p>
            <a:pPr algn="ctr"/>
            <a:r>
              <a:rPr lang="en-US" b="1" dirty="0">
                <a:solidFill>
                  <a:srgbClr val="00B050"/>
                </a:solidFill>
              </a:rPr>
              <a:t>Components tree</a:t>
            </a:r>
          </a:p>
        </p:txBody>
      </p:sp>
      <p:sp>
        <p:nvSpPr>
          <p:cNvPr id="3" name="Content Placeholder 2">
            <a:extLst>
              <a:ext uri="{FF2B5EF4-FFF2-40B4-BE49-F238E27FC236}">
                <a16:creationId xmlns:a16="http://schemas.microsoft.com/office/drawing/2014/main" id="{F9DEC7A5-5696-B841-BDE8-C6E2E30D4537}"/>
              </a:ext>
            </a:extLst>
          </p:cNvPr>
          <p:cNvSpPr>
            <a:spLocks noGrp="1"/>
          </p:cNvSpPr>
          <p:nvPr>
            <p:ph idx="1"/>
          </p:nvPr>
        </p:nvSpPr>
        <p:spPr>
          <a:xfrm>
            <a:off x="848711" y="2177297"/>
            <a:ext cx="10515600" cy="4351338"/>
          </a:xfrm>
        </p:spPr>
        <p:txBody>
          <a:bodyPr/>
          <a:lstStyle/>
          <a:p>
            <a:endParaRPr lang="en-US" dirty="0"/>
          </a:p>
        </p:txBody>
      </p:sp>
      <p:sp>
        <p:nvSpPr>
          <p:cNvPr id="4" name="Rectangle 3">
            <a:extLst>
              <a:ext uri="{FF2B5EF4-FFF2-40B4-BE49-F238E27FC236}">
                <a16:creationId xmlns:a16="http://schemas.microsoft.com/office/drawing/2014/main" id="{22FF32ED-A767-5146-87C9-0C1FCAF163AC}"/>
              </a:ext>
            </a:extLst>
          </p:cNvPr>
          <p:cNvSpPr/>
          <p:nvPr/>
        </p:nvSpPr>
        <p:spPr>
          <a:xfrm>
            <a:off x="5081752" y="2956760"/>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TeslaBattery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F14F6D9-504B-954C-BB33-CB82E0F3EE23}"/>
              </a:ext>
            </a:extLst>
          </p:cNvPr>
          <p:cNvSpPr/>
          <p:nvPr/>
        </p:nvSpPr>
        <p:spPr>
          <a:xfrm>
            <a:off x="1690852" y="4808059"/>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TeslaCar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1A9C91A4-18B5-2F41-AF22-D7DFB05B7DE9}"/>
              </a:ext>
            </a:extLst>
          </p:cNvPr>
          <p:cNvSpPr/>
          <p:nvPr/>
        </p:nvSpPr>
        <p:spPr>
          <a:xfrm>
            <a:off x="3746609" y="4819637"/>
            <a:ext cx="1313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TeslaStats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867539D-B6B4-0A4C-B6C4-612D7AAC5127}"/>
              </a:ext>
            </a:extLst>
          </p:cNvPr>
          <p:cNvSpPr/>
          <p:nvPr/>
        </p:nvSpPr>
        <p:spPr>
          <a:xfrm>
            <a:off x="5734539" y="4819637"/>
            <a:ext cx="1470793"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TeslaCounter</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99E806D-2D11-EC46-8B3A-13D3E8FC8837}"/>
              </a:ext>
            </a:extLst>
          </p:cNvPr>
          <p:cNvSpPr/>
          <p:nvPr/>
        </p:nvSpPr>
        <p:spPr>
          <a:xfrm>
            <a:off x="7836776" y="4819637"/>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TeslaClimate</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6BD04E-AAD8-4947-BCF5-68075F9BFB40}"/>
              </a:ext>
            </a:extLst>
          </p:cNvPr>
          <p:cNvSpPr/>
          <p:nvPr/>
        </p:nvSpPr>
        <p:spPr>
          <a:xfrm>
            <a:off x="9901569" y="4808059"/>
            <a:ext cx="1433349" cy="9144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FF0000"/>
                </a:solidFill>
                <a:effectLst/>
                <a:uLnTx/>
                <a:uFillTx/>
                <a:latin typeface="Calibri" panose="020F0502020204030204"/>
                <a:ea typeface="+mn-ea"/>
                <a:cs typeface="+mn-cs"/>
              </a:rPr>
              <a:t>TeslaWheels</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C27F897F-CC2C-A54A-9465-CBD1976B32F4}"/>
              </a:ext>
            </a:extLst>
          </p:cNvPr>
          <p:cNvCxnSpPr>
            <a:cxnSpLocks/>
          </p:cNvCxnSpPr>
          <p:nvPr/>
        </p:nvCxnSpPr>
        <p:spPr>
          <a:xfrm flipH="1">
            <a:off x="2238704" y="3894316"/>
            <a:ext cx="3605048"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88A04C-13D7-2444-A927-66B0363E599E}"/>
              </a:ext>
            </a:extLst>
          </p:cNvPr>
          <p:cNvCxnSpPr>
            <a:cxnSpLocks/>
          </p:cNvCxnSpPr>
          <p:nvPr/>
        </p:nvCxnSpPr>
        <p:spPr>
          <a:xfrm>
            <a:off x="6048376" y="3894316"/>
            <a:ext cx="4588094"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FBA50-59B6-5846-AB73-DC4406CC8EAD}"/>
              </a:ext>
            </a:extLst>
          </p:cNvPr>
          <p:cNvCxnSpPr>
            <a:cxnSpLocks/>
          </p:cNvCxnSpPr>
          <p:nvPr/>
        </p:nvCxnSpPr>
        <p:spPr>
          <a:xfrm>
            <a:off x="6048376" y="3894316"/>
            <a:ext cx="2496535"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998304-C08F-6647-A40A-CB5BB079487C}"/>
              </a:ext>
            </a:extLst>
          </p:cNvPr>
          <p:cNvCxnSpPr>
            <a:cxnSpLocks/>
          </p:cNvCxnSpPr>
          <p:nvPr/>
        </p:nvCxnSpPr>
        <p:spPr>
          <a:xfrm>
            <a:off x="5972668" y="3894316"/>
            <a:ext cx="375581" cy="913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0FEFAE-3766-684D-B456-DB7CD1E9B2B2}"/>
              </a:ext>
            </a:extLst>
          </p:cNvPr>
          <p:cNvCxnSpPr>
            <a:cxnSpLocks/>
          </p:cNvCxnSpPr>
          <p:nvPr/>
        </p:nvCxnSpPr>
        <p:spPr>
          <a:xfrm flipH="1">
            <a:off x="4376902" y="3898298"/>
            <a:ext cx="1542558" cy="921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3470E50-1711-F64A-B79E-187A8C5740F1}"/>
              </a:ext>
            </a:extLst>
          </p:cNvPr>
          <p:cNvSpPr/>
          <p:nvPr/>
        </p:nvSpPr>
        <p:spPr>
          <a:xfrm>
            <a:off x="5050221" y="1669667"/>
            <a:ext cx="2049517" cy="91440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App.vue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4" name="Straight Arrow Connector 33">
            <a:extLst>
              <a:ext uri="{FF2B5EF4-FFF2-40B4-BE49-F238E27FC236}">
                <a16:creationId xmlns:a16="http://schemas.microsoft.com/office/drawing/2014/main" id="{38237798-9C43-D643-A749-7A0B6BAC4257}"/>
              </a:ext>
            </a:extLst>
          </p:cNvPr>
          <p:cNvCxnSpPr>
            <a:cxnSpLocks/>
          </p:cNvCxnSpPr>
          <p:nvPr/>
        </p:nvCxnSpPr>
        <p:spPr>
          <a:xfrm>
            <a:off x="6106510" y="2584067"/>
            <a:ext cx="0" cy="39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2DB9F63-7BCC-E148-A2AA-69EC9BF64762}"/>
              </a:ext>
            </a:extLst>
          </p:cNvPr>
          <p:cNvSpPr/>
          <p:nvPr/>
        </p:nvSpPr>
        <p:spPr>
          <a:xfrm>
            <a:off x="2721850" y="2974127"/>
            <a:ext cx="2049517" cy="9144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n-ea"/>
                <a:cs typeface="+mn-cs"/>
              </a:rPr>
              <a:t>TeslaHeader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BA9EB9DB-6E35-0046-8253-09BC1649B766}"/>
              </a:ext>
            </a:extLst>
          </p:cNvPr>
          <p:cNvCxnSpPr>
            <a:cxnSpLocks/>
          </p:cNvCxnSpPr>
          <p:nvPr/>
        </p:nvCxnSpPr>
        <p:spPr>
          <a:xfrm flipH="1">
            <a:off x="3746608" y="2584067"/>
            <a:ext cx="2328371" cy="37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835E63D-439D-A24C-AF82-589EB575DDCD}"/>
              </a:ext>
            </a:extLst>
          </p:cNvPr>
          <p:cNvSpPr txBox="1"/>
          <p:nvPr/>
        </p:nvSpPr>
        <p:spPr>
          <a:xfrm>
            <a:off x="8144614" y="3982070"/>
            <a:ext cx="817671" cy="3768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3" name="TextBox 22">
            <a:extLst>
              <a:ext uri="{FF2B5EF4-FFF2-40B4-BE49-F238E27FC236}">
                <a16:creationId xmlns:a16="http://schemas.microsoft.com/office/drawing/2014/main" id="{CE49EB2A-8A5F-F94E-BFB9-B203A111149D}"/>
              </a:ext>
            </a:extLst>
          </p:cNvPr>
          <p:cNvSpPr txBox="1"/>
          <p:nvPr/>
        </p:nvSpPr>
        <p:spPr>
          <a:xfrm>
            <a:off x="3401042" y="2314227"/>
            <a:ext cx="124884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solidFill>
                  <a:prstClr val="black"/>
                </a:solidFill>
                <a:latin typeface="Calibri" panose="020F0502020204030204"/>
              </a:rPr>
              <a:t>p</a:t>
            </a:r>
            <a:r>
              <a:rPr kumimoji="0" lang="en-US" sz="1800" b="1" i="1" u="none" strike="noStrike" kern="1200" cap="none" spc="0" normalizeH="0" baseline="0" noProof="0" dirty="0" err="1">
                <a:ln>
                  <a:noFill/>
                </a:ln>
                <a:solidFill>
                  <a:prstClr val="black"/>
                </a:solidFill>
                <a:effectLst/>
                <a:uLnTx/>
                <a:uFillTx/>
                <a:latin typeface="Calibri" panose="020F0502020204030204"/>
                <a:ea typeface="+mn-ea"/>
                <a:cs typeface="+mn-cs"/>
              </a:rPr>
              <a:t>rops</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b="1" dirty="0">
                <a:solidFill>
                  <a:srgbClr val="FF0000"/>
                </a:solidFill>
                <a:highlight>
                  <a:srgbClr val="FFFF00"/>
                </a:highlight>
                <a:latin typeface="Calibri" panose="020F0502020204030204"/>
              </a:rPr>
              <a:t>:</a:t>
            </a:r>
            <a:r>
              <a:rPr kumimoji="0" lang="en-US" sz="18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greeting</a:t>
            </a:r>
          </a:p>
        </p:txBody>
      </p:sp>
      <p:sp>
        <p:nvSpPr>
          <p:cNvPr id="24" name="TextBox 23">
            <a:extLst>
              <a:ext uri="{FF2B5EF4-FFF2-40B4-BE49-F238E27FC236}">
                <a16:creationId xmlns:a16="http://schemas.microsoft.com/office/drawing/2014/main" id="{F26325C5-9A5A-2D40-B6CB-D1D3C73AC631}"/>
              </a:ext>
            </a:extLst>
          </p:cNvPr>
          <p:cNvSpPr txBox="1"/>
          <p:nvPr/>
        </p:nvSpPr>
        <p:spPr>
          <a:xfrm>
            <a:off x="2988468" y="4043624"/>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6" name="TextBox 25">
            <a:extLst>
              <a:ext uri="{FF2B5EF4-FFF2-40B4-BE49-F238E27FC236}">
                <a16:creationId xmlns:a16="http://schemas.microsoft.com/office/drawing/2014/main" id="{86F70535-85B8-054A-B683-D52DE3C17689}"/>
              </a:ext>
            </a:extLst>
          </p:cNvPr>
          <p:cNvSpPr txBox="1"/>
          <p:nvPr/>
        </p:nvSpPr>
        <p:spPr>
          <a:xfrm>
            <a:off x="4229758"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7" name="TextBox 26">
            <a:extLst>
              <a:ext uri="{FF2B5EF4-FFF2-40B4-BE49-F238E27FC236}">
                <a16:creationId xmlns:a16="http://schemas.microsoft.com/office/drawing/2014/main" id="{474CE815-2937-4746-B076-EDF58DF69251}"/>
              </a:ext>
            </a:extLst>
          </p:cNvPr>
          <p:cNvSpPr txBox="1"/>
          <p:nvPr/>
        </p:nvSpPr>
        <p:spPr>
          <a:xfrm>
            <a:off x="5420135" y="4306806"/>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
        <p:nvSpPr>
          <p:cNvPr id="29" name="TextBox 28">
            <a:extLst>
              <a:ext uri="{FF2B5EF4-FFF2-40B4-BE49-F238E27FC236}">
                <a16:creationId xmlns:a16="http://schemas.microsoft.com/office/drawing/2014/main" id="{B67BF50E-3FA0-DD4D-82DB-9AA3CF19327C}"/>
              </a:ext>
            </a:extLst>
          </p:cNvPr>
          <p:cNvSpPr txBox="1"/>
          <p:nvPr/>
        </p:nvSpPr>
        <p:spPr>
          <a:xfrm>
            <a:off x="6444649" y="4196490"/>
            <a:ext cx="7875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props</a:t>
            </a:r>
          </a:p>
        </p:txBody>
      </p:sp>
    </p:spTree>
    <p:extLst>
      <p:ext uri="{BB962C8B-B14F-4D97-AF65-F5344CB8AC3E}">
        <p14:creationId xmlns:p14="http://schemas.microsoft.com/office/powerpoint/2010/main" val="2954688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What to install?</a:t>
            </a:r>
          </a:p>
        </p:txBody>
      </p:sp>
      <p:sp>
        <p:nvSpPr>
          <p:cNvPr id="3" name="Text Placeholder 2"/>
          <p:cNvSpPr>
            <a:spLocks noGrp="1"/>
          </p:cNvSpPr>
          <p:nvPr>
            <p:ph type="body" idx="1"/>
          </p:nvPr>
        </p:nvSpPr>
        <p:spPr>
          <a:xfrm>
            <a:off x="2193727" y="1696640"/>
            <a:ext cx="7804546" cy="3741538"/>
          </a:xfrm>
        </p:spPr>
        <p:txBody>
          <a:bodyPr/>
          <a:lstStyle/>
          <a:p>
            <a:pPr marL="439771" lvl="1" indent="0">
              <a:buNone/>
            </a:pPr>
            <a:r>
              <a:rPr lang="en-US" b="1" dirty="0">
                <a:solidFill>
                  <a:srgbClr val="00B050"/>
                </a:solidFill>
              </a:rPr>
              <a:t>Install node  </a:t>
            </a:r>
            <a:r>
              <a:rPr lang="en-US" b="1" dirty="0">
                <a:solidFill>
                  <a:srgbClr val="92D050"/>
                </a:solidFill>
              </a:rPr>
              <a:t>(https://</a:t>
            </a:r>
            <a:r>
              <a:rPr lang="en-US" b="1" dirty="0" err="1">
                <a:solidFill>
                  <a:srgbClr val="92D050"/>
                </a:solidFill>
              </a:rPr>
              <a:t>nodejs.org</a:t>
            </a:r>
            <a:r>
              <a:rPr lang="en-US" b="1" dirty="0">
                <a:solidFill>
                  <a:srgbClr val="92D050"/>
                </a:solidFill>
              </a:rPr>
              <a:t>/)</a:t>
            </a:r>
          </a:p>
        </p:txBody>
      </p:sp>
    </p:spTree>
    <p:extLst>
      <p:ext uri="{BB962C8B-B14F-4D97-AF65-F5344CB8AC3E}">
        <p14:creationId xmlns:p14="http://schemas.microsoft.com/office/powerpoint/2010/main" val="3351621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BDD3-2C24-D94C-8813-065C1E111BB7}"/>
              </a:ext>
            </a:extLst>
          </p:cNvPr>
          <p:cNvSpPr>
            <a:spLocks noGrp="1"/>
          </p:cNvSpPr>
          <p:nvPr>
            <p:ph type="title"/>
          </p:nvPr>
        </p:nvSpPr>
        <p:spPr/>
        <p:txBody>
          <a:bodyPr/>
          <a:lstStyle/>
          <a:p>
            <a:pPr algn="ctr"/>
            <a:r>
              <a:rPr lang="en-US" b="1" dirty="0">
                <a:solidFill>
                  <a:srgbClr val="00B050"/>
                </a:solidFill>
              </a:rPr>
              <a:t>Step 2</a:t>
            </a:r>
            <a:br>
              <a:rPr lang="en-US" b="1" dirty="0"/>
            </a:br>
            <a:r>
              <a:rPr lang="en-US" b="1" dirty="0"/>
              <a:t> </a:t>
            </a:r>
            <a:r>
              <a:rPr lang="en-US" b="1" i="1" dirty="0"/>
              <a:t>Import </a:t>
            </a:r>
            <a:r>
              <a:rPr lang="en-US" b="1" i="1" dirty="0">
                <a:solidFill>
                  <a:srgbClr val="92D050"/>
                </a:solidFill>
              </a:rPr>
              <a:t>tesla-</a:t>
            </a:r>
            <a:r>
              <a:rPr lang="en-US" b="1" i="1" dirty="0" err="1">
                <a:solidFill>
                  <a:srgbClr val="92D050"/>
                </a:solidFill>
              </a:rPr>
              <a:t>header.component</a:t>
            </a:r>
            <a:r>
              <a:rPr lang="en-US" b="1" i="1" dirty="0">
                <a:solidFill>
                  <a:srgbClr val="92D050"/>
                </a:solidFill>
              </a:rPr>
              <a:t> </a:t>
            </a:r>
            <a:r>
              <a:rPr lang="en-US" b="1" dirty="0">
                <a:solidFill>
                  <a:srgbClr val="92D050"/>
                </a:solidFill>
              </a:rPr>
              <a:t>in</a:t>
            </a:r>
            <a:r>
              <a:rPr lang="en-US" b="1" dirty="0">
                <a:solidFill>
                  <a:srgbClr val="FF0000"/>
                </a:solidFill>
              </a:rPr>
              <a:t> </a:t>
            </a:r>
            <a:r>
              <a:rPr lang="en-US" b="1" dirty="0" err="1"/>
              <a:t>App.vue</a:t>
            </a:r>
            <a:r>
              <a:rPr lang="en-US" b="1" dirty="0"/>
              <a:t> </a:t>
            </a:r>
          </a:p>
        </p:txBody>
      </p:sp>
      <p:pic>
        <p:nvPicPr>
          <p:cNvPr id="10" name="Content Placeholder 9">
            <a:extLst>
              <a:ext uri="{FF2B5EF4-FFF2-40B4-BE49-F238E27FC236}">
                <a16:creationId xmlns:a16="http://schemas.microsoft.com/office/drawing/2014/main" id="{4133DA3F-703E-C14D-BFE3-FBEA33138260}"/>
              </a:ext>
            </a:extLst>
          </p:cNvPr>
          <p:cNvPicPr>
            <a:picLocks noGrp="1" noChangeAspect="1"/>
          </p:cNvPicPr>
          <p:nvPr>
            <p:ph idx="1"/>
          </p:nvPr>
        </p:nvPicPr>
        <p:blipFill>
          <a:blip r:embed="rId2"/>
          <a:stretch>
            <a:fillRect/>
          </a:stretch>
        </p:blipFill>
        <p:spPr>
          <a:xfrm>
            <a:off x="6459115" y="2247738"/>
            <a:ext cx="4894685" cy="4602697"/>
          </a:xfrm>
        </p:spPr>
      </p:pic>
      <p:sp>
        <p:nvSpPr>
          <p:cNvPr id="11" name="TextBox 10">
            <a:extLst>
              <a:ext uri="{FF2B5EF4-FFF2-40B4-BE49-F238E27FC236}">
                <a16:creationId xmlns:a16="http://schemas.microsoft.com/office/drawing/2014/main" id="{356900BE-DEAD-CA42-A5BD-C4A1BB911AA3}"/>
              </a:ext>
            </a:extLst>
          </p:cNvPr>
          <p:cNvSpPr txBox="1"/>
          <p:nvPr/>
        </p:nvSpPr>
        <p:spPr>
          <a:xfrm>
            <a:off x="2963918" y="1870841"/>
            <a:ext cx="546538" cy="376897"/>
          </a:xfrm>
          <a:prstGeom prst="rect">
            <a:avLst/>
          </a:prstGeom>
          <a:noFill/>
        </p:spPr>
        <p:txBody>
          <a:bodyPr wrap="square" rtlCol="0">
            <a:spAutoFit/>
          </a:bodyPr>
          <a:lstStyle/>
          <a:p>
            <a:r>
              <a:rPr lang="en-US" b="1" dirty="0"/>
              <a:t>Old</a:t>
            </a:r>
          </a:p>
        </p:txBody>
      </p:sp>
      <p:sp>
        <p:nvSpPr>
          <p:cNvPr id="12" name="TextBox 11">
            <a:extLst>
              <a:ext uri="{FF2B5EF4-FFF2-40B4-BE49-F238E27FC236}">
                <a16:creationId xmlns:a16="http://schemas.microsoft.com/office/drawing/2014/main" id="{4B41F856-2521-1841-AF31-2A9ADE0466AF}"/>
              </a:ext>
            </a:extLst>
          </p:cNvPr>
          <p:cNvSpPr txBox="1"/>
          <p:nvPr/>
        </p:nvSpPr>
        <p:spPr>
          <a:xfrm>
            <a:off x="8497614" y="1870841"/>
            <a:ext cx="719958" cy="369332"/>
          </a:xfrm>
          <a:prstGeom prst="rect">
            <a:avLst/>
          </a:prstGeom>
          <a:noFill/>
        </p:spPr>
        <p:txBody>
          <a:bodyPr wrap="square" rtlCol="0">
            <a:spAutoFit/>
          </a:bodyPr>
          <a:lstStyle/>
          <a:p>
            <a:r>
              <a:rPr lang="en-US" b="1" dirty="0"/>
              <a:t>New</a:t>
            </a:r>
          </a:p>
        </p:txBody>
      </p:sp>
      <p:pic>
        <p:nvPicPr>
          <p:cNvPr id="16" name="Picture 15">
            <a:extLst>
              <a:ext uri="{FF2B5EF4-FFF2-40B4-BE49-F238E27FC236}">
                <a16:creationId xmlns:a16="http://schemas.microsoft.com/office/drawing/2014/main" id="{0AB73701-C65C-584E-963C-D1E9FA22C105}"/>
              </a:ext>
            </a:extLst>
          </p:cNvPr>
          <p:cNvPicPr>
            <a:picLocks noChangeAspect="1"/>
          </p:cNvPicPr>
          <p:nvPr/>
        </p:nvPicPr>
        <p:blipFill>
          <a:blip r:embed="rId3"/>
          <a:stretch>
            <a:fillRect/>
          </a:stretch>
        </p:blipFill>
        <p:spPr>
          <a:xfrm>
            <a:off x="1425207" y="2240173"/>
            <a:ext cx="4170498" cy="4607612"/>
          </a:xfrm>
          <a:prstGeom prst="rect">
            <a:avLst/>
          </a:prstGeom>
        </p:spPr>
      </p:pic>
    </p:spTree>
    <p:extLst>
      <p:ext uri="{BB962C8B-B14F-4D97-AF65-F5344CB8AC3E}">
        <p14:creationId xmlns:p14="http://schemas.microsoft.com/office/powerpoint/2010/main" val="280875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a:solidFill>
                  <a:srgbClr val="00B050"/>
                </a:solidFill>
              </a:rPr>
              <a:t>Getting</a:t>
            </a:r>
            <a:r>
              <a:rPr lang="nl-NL" b="1" dirty="0">
                <a:solidFill>
                  <a:srgbClr val="00B050"/>
                </a:solidFill>
              </a:rPr>
              <a:t> </a:t>
            </a:r>
            <a:r>
              <a:rPr lang="nl-NL" b="1" dirty="0" err="1">
                <a:solidFill>
                  <a:srgbClr val="00B050"/>
                </a:solidFill>
              </a:rPr>
              <a:t>started</a:t>
            </a:r>
            <a:endParaRPr lang="nl-NL" b="1" dirty="0">
              <a:solidFill>
                <a:srgbClr val="00B050"/>
              </a:solidFill>
            </a:endParaRPr>
          </a:p>
        </p:txBody>
      </p:sp>
      <p:sp>
        <p:nvSpPr>
          <p:cNvPr id="4" name="Rectangle 1"/>
          <p:cNvSpPr>
            <a:spLocks noGrp="1" noChangeArrowheads="1"/>
          </p:cNvSpPr>
          <p:nvPr>
            <p:ph idx="1"/>
          </p:nvPr>
        </p:nvSpPr>
        <p:spPr bwMode="auto">
          <a:xfrm>
            <a:off x="130630" y="2777749"/>
            <a:ext cx="12061370"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Clone or download: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C000"/>
                </a:solidFill>
                <a:latin typeface="+mn-lt"/>
              </a:rPr>
              <a:t>https://</a:t>
            </a:r>
            <a:r>
              <a:rPr lang="en-US" altLang="nl-NL" sz="3200" b="1" dirty="0" err="1">
                <a:solidFill>
                  <a:srgbClr val="FFC000"/>
                </a:solidFill>
                <a:latin typeface="+mn-lt"/>
              </a:rPr>
              <a:t>github.com</a:t>
            </a:r>
            <a:r>
              <a:rPr lang="en-US" altLang="nl-NL" sz="3200" b="1" dirty="0">
                <a:solidFill>
                  <a:srgbClr val="FFC000"/>
                </a:solidFill>
                <a:latin typeface="+mn-lt"/>
              </a:rPr>
              <a:t>/petereijgermans11/workshop-</a:t>
            </a:r>
            <a:r>
              <a:rPr lang="en-US" altLang="nl-NL" sz="3200" b="1" dirty="0" err="1">
                <a:solidFill>
                  <a:srgbClr val="FFC000"/>
                </a:solidFill>
                <a:latin typeface="+mn-lt"/>
              </a:rPr>
              <a:t>reactjs</a:t>
            </a:r>
            <a:r>
              <a:rPr lang="en-US" altLang="nl-NL" sz="3200" b="1" dirty="0">
                <a:solidFill>
                  <a:srgbClr val="FFC000"/>
                </a:solidFill>
                <a:latin typeface="+mn-lt"/>
              </a:rPr>
              <a:t>-</a:t>
            </a:r>
            <a:r>
              <a:rPr lang="en-US" altLang="nl-NL" sz="3200" b="1" dirty="0" err="1">
                <a:solidFill>
                  <a:srgbClr val="FFC000"/>
                </a:solidFill>
                <a:latin typeface="+mn-lt"/>
              </a:rPr>
              <a:t>vuejs</a:t>
            </a:r>
            <a:endParaRPr lang="en-US" altLang="nl-NL" sz="3200" b="1" dirty="0">
              <a:solidFill>
                <a:srgbClr val="FFC000"/>
              </a:solidFill>
              <a:latin typeface="+mn-lt"/>
            </a:endParaRP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6E66E2EE-856A-7842-BE0D-94B67C42AA2B}"/>
              </a:ext>
            </a:extLst>
          </p:cNvPr>
          <p:cNvPicPr>
            <a:picLocks noChangeAspect="1"/>
          </p:cNvPicPr>
          <p:nvPr/>
        </p:nvPicPr>
        <p:blipFill>
          <a:blip r:embed="rId2"/>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3449335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DCDC-CC71-E542-BA55-FF87245A5755}"/>
              </a:ext>
            </a:extLst>
          </p:cNvPr>
          <p:cNvSpPr>
            <a:spLocks noGrp="1"/>
          </p:cNvSpPr>
          <p:nvPr>
            <p:ph type="title"/>
          </p:nvPr>
        </p:nvSpPr>
        <p:spPr>
          <a:xfrm>
            <a:off x="838200" y="365125"/>
            <a:ext cx="10515600" cy="1325563"/>
          </a:xfrm>
        </p:spPr>
        <p:txBody>
          <a:bodyPr/>
          <a:lstStyle/>
          <a:p>
            <a:pPr algn="ctr"/>
            <a:r>
              <a:rPr lang="en-US" b="1" dirty="0">
                <a:solidFill>
                  <a:srgbClr val="00B050"/>
                </a:solidFill>
              </a:rPr>
              <a:t>Filter</a:t>
            </a:r>
          </a:p>
        </p:txBody>
      </p:sp>
      <p:pic>
        <p:nvPicPr>
          <p:cNvPr id="5" name="Content Placeholder 4">
            <a:extLst>
              <a:ext uri="{FF2B5EF4-FFF2-40B4-BE49-F238E27FC236}">
                <a16:creationId xmlns:a16="http://schemas.microsoft.com/office/drawing/2014/main" id="{BBD3A843-F420-CE40-9F5D-9EB3303D4A9A}"/>
              </a:ext>
            </a:extLst>
          </p:cNvPr>
          <p:cNvPicPr>
            <a:picLocks noGrp="1" noChangeAspect="1"/>
          </p:cNvPicPr>
          <p:nvPr>
            <p:ph idx="1"/>
          </p:nvPr>
        </p:nvPicPr>
        <p:blipFill>
          <a:blip r:embed="rId3"/>
          <a:stretch>
            <a:fillRect/>
          </a:stretch>
        </p:blipFill>
        <p:spPr>
          <a:xfrm>
            <a:off x="3080596" y="2275094"/>
            <a:ext cx="6030808" cy="1791579"/>
          </a:xfrm>
        </p:spPr>
      </p:pic>
    </p:spTree>
    <p:extLst>
      <p:ext uri="{BB962C8B-B14F-4D97-AF65-F5344CB8AC3E}">
        <p14:creationId xmlns:p14="http://schemas.microsoft.com/office/powerpoint/2010/main" val="1986832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349A-5433-5741-94EE-3CD43A5DDD4B}"/>
              </a:ext>
            </a:extLst>
          </p:cNvPr>
          <p:cNvSpPr>
            <a:spLocks noGrp="1"/>
          </p:cNvSpPr>
          <p:nvPr>
            <p:ph type="title"/>
          </p:nvPr>
        </p:nvSpPr>
        <p:spPr/>
        <p:txBody>
          <a:bodyPr/>
          <a:lstStyle/>
          <a:p>
            <a:pPr algn="ctr"/>
            <a:r>
              <a:rPr lang="en-US" b="1" dirty="0">
                <a:solidFill>
                  <a:srgbClr val="00B050"/>
                </a:solidFill>
              </a:rPr>
              <a:t>Custom Filter</a:t>
            </a:r>
          </a:p>
        </p:txBody>
      </p:sp>
      <p:pic>
        <p:nvPicPr>
          <p:cNvPr id="5" name="Content Placeholder 4">
            <a:extLst>
              <a:ext uri="{FF2B5EF4-FFF2-40B4-BE49-F238E27FC236}">
                <a16:creationId xmlns:a16="http://schemas.microsoft.com/office/drawing/2014/main" id="{42E9E731-41A4-334C-8275-CF44393F286E}"/>
              </a:ext>
            </a:extLst>
          </p:cNvPr>
          <p:cNvPicPr>
            <a:picLocks noGrp="1" noChangeAspect="1"/>
          </p:cNvPicPr>
          <p:nvPr>
            <p:ph idx="1"/>
          </p:nvPr>
        </p:nvPicPr>
        <p:blipFill>
          <a:blip r:embed="rId3"/>
          <a:stretch>
            <a:fillRect/>
          </a:stretch>
        </p:blipFill>
        <p:spPr>
          <a:xfrm>
            <a:off x="2453868" y="2891380"/>
            <a:ext cx="7284264" cy="2595019"/>
          </a:xfrm>
        </p:spPr>
      </p:pic>
    </p:spTree>
    <p:extLst>
      <p:ext uri="{BB962C8B-B14F-4D97-AF65-F5344CB8AC3E}">
        <p14:creationId xmlns:p14="http://schemas.microsoft.com/office/powerpoint/2010/main" val="13004880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0D984-DC4C-F941-ACC1-D463764B1A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208026-4638-3A49-82EB-8F418B454CFD}"/>
              </a:ext>
            </a:extLst>
          </p:cNvPr>
          <p:cNvSpPr>
            <a:spLocks noGrp="1"/>
          </p:cNvSpPr>
          <p:nvPr>
            <p:ph idx="1"/>
          </p:nvPr>
        </p:nvSpPr>
        <p:spPr/>
        <p:txBody>
          <a:bodyPr/>
          <a:lstStyle/>
          <a:p>
            <a:endParaRPr lang="en-US" dirty="0"/>
          </a:p>
          <a:p>
            <a:endParaRPr lang="en-US" dirty="0"/>
          </a:p>
          <a:p>
            <a:pPr marL="0" indent="0" algn="ctr">
              <a:buNone/>
            </a:pPr>
            <a:r>
              <a:rPr lang="en-US" sz="4000" b="1" dirty="0">
                <a:solidFill>
                  <a:srgbClr val="00B050"/>
                </a:solidFill>
              </a:rPr>
              <a:t>DIRECTIVES</a:t>
            </a:r>
          </a:p>
        </p:txBody>
      </p:sp>
    </p:spTree>
    <p:extLst>
      <p:ext uri="{BB962C8B-B14F-4D97-AF65-F5344CB8AC3E}">
        <p14:creationId xmlns:p14="http://schemas.microsoft.com/office/powerpoint/2010/main" val="3134030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ED065-ACBF-654D-A913-F63A52E88BD9}"/>
              </a:ext>
            </a:extLst>
          </p:cNvPr>
          <p:cNvSpPr>
            <a:spLocks noGrp="1"/>
          </p:cNvSpPr>
          <p:nvPr>
            <p:ph type="title"/>
          </p:nvPr>
        </p:nvSpPr>
        <p:spPr/>
        <p:txBody>
          <a:bodyPr/>
          <a:lstStyle/>
          <a:p>
            <a:pPr algn="ctr"/>
            <a:r>
              <a:rPr lang="en-US" b="1" dirty="0">
                <a:solidFill>
                  <a:srgbClr val="00B050"/>
                </a:solidFill>
              </a:rPr>
              <a:t>v-bind</a:t>
            </a:r>
          </a:p>
        </p:txBody>
      </p:sp>
      <p:pic>
        <p:nvPicPr>
          <p:cNvPr id="5" name="Content Placeholder 4">
            <a:extLst>
              <a:ext uri="{FF2B5EF4-FFF2-40B4-BE49-F238E27FC236}">
                <a16:creationId xmlns:a16="http://schemas.microsoft.com/office/drawing/2014/main" id="{8D23C2F0-6B61-B840-823C-3402D5264DB7}"/>
              </a:ext>
            </a:extLst>
          </p:cNvPr>
          <p:cNvPicPr>
            <a:picLocks noGrp="1" noChangeAspect="1"/>
          </p:cNvPicPr>
          <p:nvPr>
            <p:ph idx="1"/>
          </p:nvPr>
        </p:nvPicPr>
        <p:blipFill>
          <a:blip r:embed="rId3"/>
          <a:stretch>
            <a:fillRect/>
          </a:stretch>
        </p:blipFill>
        <p:spPr>
          <a:xfrm>
            <a:off x="838199" y="2680388"/>
            <a:ext cx="10129399" cy="1258178"/>
          </a:xfrm>
        </p:spPr>
      </p:pic>
      <p:pic>
        <p:nvPicPr>
          <p:cNvPr id="7" name="Picture 6">
            <a:extLst>
              <a:ext uri="{FF2B5EF4-FFF2-40B4-BE49-F238E27FC236}">
                <a16:creationId xmlns:a16="http://schemas.microsoft.com/office/drawing/2014/main" id="{CD64D2B2-4701-484D-895E-F0448635FC44}"/>
              </a:ext>
            </a:extLst>
          </p:cNvPr>
          <p:cNvPicPr>
            <a:picLocks noChangeAspect="1"/>
          </p:cNvPicPr>
          <p:nvPr/>
        </p:nvPicPr>
        <p:blipFill>
          <a:blip r:embed="rId4"/>
          <a:stretch>
            <a:fillRect/>
          </a:stretch>
        </p:blipFill>
        <p:spPr>
          <a:xfrm>
            <a:off x="838200" y="4928266"/>
            <a:ext cx="10129399" cy="334462"/>
          </a:xfrm>
          <a:prstGeom prst="rect">
            <a:avLst/>
          </a:prstGeom>
        </p:spPr>
      </p:pic>
    </p:spTree>
    <p:extLst>
      <p:ext uri="{BB962C8B-B14F-4D97-AF65-F5344CB8AC3E}">
        <p14:creationId xmlns:p14="http://schemas.microsoft.com/office/powerpoint/2010/main" val="1175867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6C30-40DC-BB4A-A6BD-0E8E0189B116}"/>
              </a:ext>
            </a:extLst>
          </p:cNvPr>
          <p:cNvSpPr>
            <a:spLocks noGrp="1"/>
          </p:cNvSpPr>
          <p:nvPr>
            <p:ph type="title"/>
          </p:nvPr>
        </p:nvSpPr>
        <p:spPr/>
        <p:txBody>
          <a:bodyPr/>
          <a:lstStyle/>
          <a:p>
            <a:pPr algn="ctr"/>
            <a:r>
              <a:rPr lang="en-US" b="1" dirty="0">
                <a:solidFill>
                  <a:srgbClr val="00B050"/>
                </a:solidFill>
              </a:rPr>
              <a:t>Directive v-if</a:t>
            </a:r>
            <a:endParaRPr lang="en-US" dirty="0">
              <a:solidFill>
                <a:srgbClr val="00B050"/>
              </a:solidFill>
            </a:endParaRPr>
          </a:p>
        </p:txBody>
      </p:sp>
      <p:pic>
        <p:nvPicPr>
          <p:cNvPr id="9" name="Content Placeholder 8">
            <a:extLst>
              <a:ext uri="{FF2B5EF4-FFF2-40B4-BE49-F238E27FC236}">
                <a16:creationId xmlns:a16="http://schemas.microsoft.com/office/drawing/2014/main" id="{1D020EC5-E4D9-284D-A840-39E7AAC58D29}"/>
              </a:ext>
            </a:extLst>
          </p:cNvPr>
          <p:cNvPicPr>
            <a:picLocks noGrp="1" noChangeAspect="1"/>
          </p:cNvPicPr>
          <p:nvPr>
            <p:ph idx="1"/>
          </p:nvPr>
        </p:nvPicPr>
        <p:blipFill>
          <a:blip r:embed="rId3"/>
          <a:stretch>
            <a:fillRect/>
          </a:stretch>
        </p:blipFill>
        <p:spPr>
          <a:xfrm>
            <a:off x="2079312" y="2406774"/>
            <a:ext cx="8033375" cy="2117099"/>
          </a:xfrm>
        </p:spPr>
      </p:pic>
    </p:spTree>
    <p:extLst>
      <p:ext uri="{BB962C8B-B14F-4D97-AF65-F5344CB8AC3E}">
        <p14:creationId xmlns:p14="http://schemas.microsoft.com/office/powerpoint/2010/main" val="50398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1E13-7AEF-4540-844A-93B96D46FE8E}"/>
              </a:ext>
            </a:extLst>
          </p:cNvPr>
          <p:cNvSpPr>
            <a:spLocks noGrp="1"/>
          </p:cNvSpPr>
          <p:nvPr>
            <p:ph type="title"/>
          </p:nvPr>
        </p:nvSpPr>
        <p:spPr/>
        <p:txBody>
          <a:bodyPr/>
          <a:lstStyle/>
          <a:p>
            <a:pPr algn="ctr"/>
            <a:r>
              <a:rPr lang="en-US" b="1" dirty="0">
                <a:solidFill>
                  <a:srgbClr val="00B050"/>
                </a:solidFill>
              </a:rPr>
              <a:t>Directive v-for</a:t>
            </a:r>
          </a:p>
        </p:txBody>
      </p:sp>
      <p:pic>
        <p:nvPicPr>
          <p:cNvPr id="5" name="Content Placeholder 4">
            <a:extLst>
              <a:ext uri="{FF2B5EF4-FFF2-40B4-BE49-F238E27FC236}">
                <a16:creationId xmlns:a16="http://schemas.microsoft.com/office/drawing/2014/main" id="{22463A58-ACCA-D24F-A3AE-1C388D4C940B}"/>
              </a:ext>
            </a:extLst>
          </p:cNvPr>
          <p:cNvPicPr>
            <a:picLocks noGrp="1" noChangeAspect="1"/>
          </p:cNvPicPr>
          <p:nvPr>
            <p:ph idx="1"/>
          </p:nvPr>
        </p:nvPicPr>
        <p:blipFill>
          <a:blip r:embed="rId2"/>
          <a:stretch>
            <a:fillRect/>
          </a:stretch>
        </p:blipFill>
        <p:spPr>
          <a:xfrm>
            <a:off x="3612395" y="1406931"/>
            <a:ext cx="4905961" cy="5451069"/>
          </a:xfrm>
        </p:spPr>
      </p:pic>
      <p:pic>
        <p:nvPicPr>
          <p:cNvPr id="6" name="Content Placeholder 4">
            <a:extLst>
              <a:ext uri="{FF2B5EF4-FFF2-40B4-BE49-F238E27FC236}">
                <a16:creationId xmlns:a16="http://schemas.microsoft.com/office/drawing/2014/main" id="{87F608EA-D008-D54D-81F0-2E41C99AF824}"/>
              </a:ext>
            </a:extLst>
          </p:cNvPr>
          <p:cNvPicPr>
            <a:picLocks noChangeAspect="1"/>
          </p:cNvPicPr>
          <p:nvPr/>
        </p:nvPicPr>
        <p:blipFill>
          <a:blip r:embed="rId3"/>
          <a:stretch>
            <a:fillRect/>
          </a:stretch>
        </p:blipFill>
        <p:spPr>
          <a:xfrm>
            <a:off x="8835956" y="5101390"/>
            <a:ext cx="2926918" cy="1318920"/>
          </a:xfrm>
          <a:prstGeom prst="rect">
            <a:avLst/>
          </a:prstGeom>
        </p:spPr>
      </p:pic>
    </p:spTree>
    <p:extLst>
      <p:ext uri="{BB962C8B-B14F-4D97-AF65-F5344CB8AC3E}">
        <p14:creationId xmlns:p14="http://schemas.microsoft.com/office/powerpoint/2010/main" val="1147073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67EF-7133-994F-9D39-CE5882F21A2F}"/>
              </a:ext>
            </a:extLst>
          </p:cNvPr>
          <p:cNvSpPr>
            <a:spLocks noGrp="1"/>
          </p:cNvSpPr>
          <p:nvPr>
            <p:ph type="title"/>
          </p:nvPr>
        </p:nvSpPr>
        <p:spPr/>
        <p:txBody>
          <a:bodyPr/>
          <a:lstStyle/>
          <a:p>
            <a:pPr algn="ctr"/>
            <a:r>
              <a:rPr lang="en-US" b="1" dirty="0">
                <a:solidFill>
                  <a:srgbClr val="00B050"/>
                </a:solidFill>
              </a:rPr>
              <a:t>Directive v-mod</a:t>
            </a:r>
            <a:r>
              <a:rPr lang="en-US" b="1" dirty="0"/>
              <a:t>el</a:t>
            </a:r>
            <a:endParaRPr lang="en-US" dirty="0"/>
          </a:p>
        </p:txBody>
      </p:sp>
      <p:pic>
        <p:nvPicPr>
          <p:cNvPr id="5" name="Content Placeholder 4">
            <a:extLst>
              <a:ext uri="{FF2B5EF4-FFF2-40B4-BE49-F238E27FC236}">
                <a16:creationId xmlns:a16="http://schemas.microsoft.com/office/drawing/2014/main" id="{18FCDF23-6B40-5644-BFD4-303AA3384067}"/>
              </a:ext>
            </a:extLst>
          </p:cNvPr>
          <p:cNvPicPr>
            <a:picLocks noGrp="1" noChangeAspect="1"/>
          </p:cNvPicPr>
          <p:nvPr>
            <p:ph idx="1"/>
          </p:nvPr>
        </p:nvPicPr>
        <p:blipFill>
          <a:blip r:embed="rId2"/>
          <a:stretch>
            <a:fillRect/>
          </a:stretch>
        </p:blipFill>
        <p:spPr>
          <a:xfrm>
            <a:off x="3430563" y="1449391"/>
            <a:ext cx="4967480" cy="5408609"/>
          </a:xfrm>
        </p:spPr>
      </p:pic>
      <p:pic>
        <p:nvPicPr>
          <p:cNvPr id="6" name="Content Placeholder 4">
            <a:extLst>
              <a:ext uri="{FF2B5EF4-FFF2-40B4-BE49-F238E27FC236}">
                <a16:creationId xmlns:a16="http://schemas.microsoft.com/office/drawing/2014/main" id="{D313C486-E610-DB4A-8F2E-12E743B7796C}"/>
              </a:ext>
            </a:extLst>
          </p:cNvPr>
          <p:cNvPicPr>
            <a:picLocks noChangeAspect="1"/>
          </p:cNvPicPr>
          <p:nvPr/>
        </p:nvPicPr>
        <p:blipFill>
          <a:blip r:embed="rId3"/>
          <a:stretch>
            <a:fillRect/>
          </a:stretch>
        </p:blipFill>
        <p:spPr>
          <a:xfrm>
            <a:off x="8851900" y="4949115"/>
            <a:ext cx="2501900" cy="1473200"/>
          </a:xfrm>
          <a:prstGeom prst="rect">
            <a:avLst/>
          </a:prstGeom>
        </p:spPr>
      </p:pic>
    </p:spTree>
    <p:extLst>
      <p:ext uri="{BB962C8B-B14F-4D97-AF65-F5344CB8AC3E}">
        <p14:creationId xmlns:p14="http://schemas.microsoft.com/office/powerpoint/2010/main" val="2999451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CFC-7B6F-7C4F-95BF-FBFC93556AEE}"/>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b="1" dirty="0">
              <a:solidFill>
                <a:srgbClr val="00B050"/>
              </a:solidFill>
            </a:endParaRPr>
          </a:p>
        </p:txBody>
      </p:sp>
      <p:pic>
        <p:nvPicPr>
          <p:cNvPr id="5" name="Content Placeholder 4">
            <a:extLst>
              <a:ext uri="{FF2B5EF4-FFF2-40B4-BE49-F238E27FC236}">
                <a16:creationId xmlns:a16="http://schemas.microsoft.com/office/drawing/2014/main" id="{095E9801-E3D7-AE44-9E9D-57F6F34D4C60}"/>
              </a:ext>
            </a:extLst>
          </p:cNvPr>
          <p:cNvPicPr>
            <a:picLocks noGrp="1" noChangeAspect="1"/>
          </p:cNvPicPr>
          <p:nvPr>
            <p:ph idx="1"/>
          </p:nvPr>
        </p:nvPicPr>
        <p:blipFill>
          <a:blip r:embed="rId2"/>
          <a:stretch>
            <a:fillRect/>
          </a:stretch>
        </p:blipFill>
        <p:spPr>
          <a:xfrm>
            <a:off x="2189747" y="1467853"/>
            <a:ext cx="7541481" cy="5219969"/>
          </a:xfrm>
        </p:spPr>
      </p:pic>
    </p:spTree>
    <p:extLst>
      <p:ext uri="{BB962C8B-B14F-4D97-AF65-F5344CB8AC3E}">
        <p14:creationId xmlns:p14="http://schemas.microsoft.com/office/powerpoint/2010/main" val="28468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30630" y="885458"/>
            <a:ext cx="12061370" cy="5539978"/>
          </a:xfrm>
          <a:prstGeom prst="rect">
            <a:avLst/>
          </a:prstGeom>
          <a:noFill/>
          <a:ln>
            <a:noFill/>
          </a:ln>
          <a:effectLs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gn="ctr">
              <a:lnSpc>
                <a:spcPct val="100000"/>
              </a:lnSpc>
              <a:buNone/>
            </a:pPr>
            <a:r>
              <a:rPr lang="en-US" altLang="nl-NL" sz="3200" b="1" dirty="0">
                <a:solidFill>
                  <a:srgbClr val="92D050"/>
                </a:solidFill>
                <a:latin typeface="+mn-lt"/>
              </a:rPr>
              <a:t>Getting Started</a:t>
            </a:r>
          </a:p>
          <a:p>
            <a:pPr marL="0" lvl="0" indent="0">
              <a:lnSpc>
                <a:spcPct val="100000"/>
              </a:lnSpc>
              <a:buNone/>
            </a:pPr>
            <a:endParaRPr lang="en-US" altLang="nl-NL" sz="3200" b="1" dirty="0">
              <a:latin typeface="+mn-lt"/>
            </a:endParaRPr>
          </a:p>
          <a:p>
            <a:pPr marL="0" lvl="0" indent="0">
              <a:lnSpc>
                <a:spcPct val="100000"/>
              </a:lnSpc>
              <a:buNone/>
            </a:pPr>
            <a:r>
              <a:rPr lang="en-US" altLang="nl-NL" sz="3200" b="1" dirty="0">
                <a:latin typeface="+mn-lt"/>
              </a:rPr>
              <a:t>	</a:t>
            </a:r>
            <a:r>
              <a:rPr lang="en-US" altLang="nl-NL" sz="3200" b="1" dirty="0">
                <a:solidFill>
                  <a:srgbClr val="FF0000"/>
                </a:solidFill>
                <a:latin typeface="+mn-lt"/>
                <a:hlinkClick r:id="rId2"/>
              </a:rPr>
              <a:t>https://github.com/petereijgermans11/workshop-reactjs-vuejs</a:t>
            </a:r>
            <a:endParaRPr lang="en-US" altLang="nl-NL" sz="3200" b="1" dirty="0">
              <a:solidFill>
                <a:srgbClr val="FF0000"/>
              </a:solidFill>
              <a:latin typeface="+mn-lt"/>
            </a:endParaRPr>
          </a:p>
          <a:p>
            <a:pPr marL="0" lvl="0" indent="0">
              <a:lnSpc>
                <a:spcPct val="100000"/>
              </a:lnSpc>
              <a:buNone/>
            </a:pPr>
            <a:endParaRPr lang="en-US" altLang="nl-NL" sz="3200" b="1" dirty="0">
              <a:solidFill>
                <a:srgbClr val="FFC000"/>
              </a:solidFill>
              <a:latin typeface="+mn-lt"/>
            </a:endParaRPr>
          </a:p>
          <a:p>
            <a:pPr marL="0" lvl="0" indent="0">
              <a:lnSpc>
                <a:spcPct val="100000"/>
              </a:lnSpc>
              <a:buNone/>
            </a:pPr>
            <a:r>
              <a:rPr lang="en-US" sz="3200" dirty="0">
                <a:solidFill>
                  <a:srgbClr val="FFFF00"/>
                </a:solidFill>
              </a:rPr>
              <a:t>		</a:t>
            </a:r>
            <a:r>
              <a:rPr lang="en-US" sz="2400" dirty="0">
                <a:solidFill>
                  <a:srgbClr val="00B050"/>
                </a:solidFill>
              </a:rPr>
              <a:t>cd workshop-</a:t>
            </a:r>
            <a:r>
              <a:rPr lang="en-US" sz="2400" dirty="0" err="1">
                <a:solidFill>
                  <a:srgbClr val="00B050"/>
                </a:solidFill>
              </a:rPr>
              <a:t>reactjs</a:t>
            </a:r>
            <a:r>
              <a:rPr lang="en-US" sz="2400" dirty="0">
                <a:solidFill>
                  <a:srgbClr val="00B050"/>
                </a:solidFill>
              </a:rPr>
              <a:t>-</a:t>
            </a:r>
            <a:r>
              <a:rPr lang="en-US" sz="2400" dirty="0" err="1">
                <a:solidFill>
                  <a:srgbClr val="00B050"/>
                </a:solidFill>
              </a:rPr>
              <a:t>vuejs</a:t>
            </a:r>
            <a:endParaRPr lang="en-US" sz="2400" dirty="0">
              <a:solidFill>
                <a:srgbClr val="00B050"/>
              </a:solidFill>
            </a:endParaRPr>
          </a:p>
          <a:p>
            <a:pPr marL="0" lvl="0" indent="0">
              <a:lnSpc>
                <a:spcPct val="100000"/>
              </a:lnSpc>
              <a:buNone/>
            </a:pPr>
            <a:endParaRPr lang="en-US" altLang="nl-NL" sz="2400" b="1" dirty="0">
              <a:solidFill>
                <a:srgbClr val="00B050"/>
              </a:solidFill>
              <a:latin typeface="+mn-lt"/>
            </a:endParaRPr>
          </a:p>
          <a:p>
            <a:pPr marL="0" lvl="0" indent="0">
              <a:lnSpc>
                <a:spcPct val="100000"/>
              </a:lnSpc>
              <a:buNone/>
            </a:pPr>
            <a:r>
              <a:rPr lang="en-US" sz="2400" dirty="0">
                <a:solidFill>
                  <a:srgbClr val="00B050"/>
                </a:solidFill>
              </a:rPr>
              <a:t>		cd ./</a:t>
            </a:r>
            <a:r>
              <a:rPr lang="en-US" sz="2400" dirty="0" err="1">
                <a:solidFill>
                  <a:srgbClr val="00B050"/>
                </a:solidFill>
              </a:rPr>
              <a:t>vuejs</a:t>
            </a:r>
            <a:r>
              <a:rPr lang="en-US" sz="2400" dirty="0">
                <a:solidFill>
                  <a:srgbClr val="00B050"/>
                </a:solidFill>
              </a:rPr>
              <a:t>-app</a:t>
            </a:r>
          </a:p>
          <a:p>
            <a:pPr marL="0" lvl="0" indent="0">
              <a:lnSpc>
                <a:spcPct val="100000"/>
              </a:lnSpc>
              <a:buNone/>
            </a:pPr>
            <a:endParaRPr lang="en-US" sz="2400" dirty="0">
              <a:solidFill>
                <a:srgbClr val="00B050"/>
              </a:solidFill>
            </a:endParaRPr>
          </a:p>
          <a:p>
            <a:pPr marL="914400" lvl="2" indent="0">
              <a:lnSpc>
                <a:spcPct val="100000"/>
              </a:lnSpc>
              <a:buNone/>
            </a:pPr>
            <a:r>
              <a:rPr lang="en-US" sz="1600" dirty="0">
                <a:solidFill>
                  <a:srgbClr val="00B050"/>
                </a:solidFill>
              </a:rPr>
              <a:t>		</a:t>
            </a:r>
            <a:r>
              <a:rPr lang="en-US" sz="1600" dirty="0"/>
              <a:t>		</a:t>
            </a:r>
          </a:p>
          <a:p>
            <a:pPr marL="914400" lvl="2" indent="0">
              <a:lnSpc>
                <a:spcPct val="100000"/>
              </a:lnSpc>
              <a:buNone/>
            </a:pPr>
            <a:r>
              <a:rPr lang="en-US" sz="1600" b="1" dirty="0">
                <a:solidFill>
                  <a:srgbClr val="00B050"/>
                </a:solidFill>
              </a:rPr>
              <a:t>		</a:t>
            </a:r>
            <a:r>
              <a:rPr lang="en-US" sz="1600" b="1" dirty="0" err="1">
                <a:solidFill>
                  <a:srgbClr val="00B050"/>
                </a:solidFill>
              </a:rPr>
              <a:t>npm</a:t>
            </a:r>
            <a:r>
              <a:rPr lang="en-US" sz="1600" b="1" dirty="0">
                <a:solidFill>
                  <a:srgbClr val="00B050"/>
                </a:solidFill>
              </a:rPr>
              <a:t> </a:t>
            </a:r>
            <a:r>
              <a:rPr lang="en-US" sz="1600" b="1" dirty="0" err="1">
                <a:solidFill>
                  <a:srgbClr val="00B050"/>
                </a:solidFill>
              </a:rPr>
              <a:t>i</a:t>
            </a:r>
            <a:r>
              <a:rPr lang="en-US" sz="1600" b="1" dirty="0">
                <a:solidFill>
                  <a:srgbClr val="00B050"/>
                </a:solidFill>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a:t>
            </a:r>
          </a:p>
          <a:p>
            <a:pPr marL="914400" lvl="2" indent="0">
              <a:lnSpc>
                <a:spcPct val="100000"/>
              </a:lnSpc>
              <a:buNone/>
            </a:pPr>
            <a:endParaRPr lang="en-US" altLang="nl-NL" sz="1600" b="1" dirty="0">
              <a:solidFill>
                <a:srgbClr val="00B050"/>
              </a:solidFill>
              <a:latin typeface="+mn-lt"/>
            </a:endParaRPr>
          </a:p>
          <a:p>
            <a:pPr marL="914400" lvl="2" indent="0">
              <a:lnSpc>
                <a:spcPct val="100000"/>
              </a:lnSpc>
              <a:buNone/>
            </a:pPr>
            <a:r>
              <a:rPr lang="en-US" altLang="nl-NL" sz="1600" b="1" dirty="0">
                <a:solidFill>
                  <a:srgbClr val="00B050"/>
                </a:solidFill>
                <a:latin typeface="+mn-lt"/>
              </a:rPr>
              <a:t>		yarn start</a:t>
            </a:r>
          </a:p>
          <a:p>
            <a:pPr marL="0" lvl="0" indent="0">
              <a:lnSpc>
                <a:spcPct val="100000"/>
              </a:lnSpc>
              <a:buNone/>
            </a:pPr>
            <a:endParaRPr lang="en-US" altLang="nl-NL" sz="3200" b="1" dirty="0">
              <a:latin typeface="+mn-lt"/>
            </a:endParaRPr>
          </a:p>
        </p:txBody>
      </p:sp>
      <p:pic>
        <p:nvPicPr>
          <p:cNvPr id="5" name="Picture 4">
            <a:extLst>
              <a:ext uri="{FF2B5EF4-FFF2-40B4-BE49-F238E27FC236}">
                <a16:creationId xmlns:a16="http://schemas.microsoft.com/office/drawing/2014/main" id="{DF2F3D2E-90FE-DC44-8E10-020BD84E0BD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962819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A311-6A68-6940-8FFA-AEBBE8F2FA94}"/>
              </a:ext>
            </a:extLst>
          </p:cNvPr>
          <p:cNvSpPr>
            <a:spLocks noGrp="1"/>
          </p:cNvSpPr>
          <p:nvPr>
            <p:ph type="title"/>
          </p:nvPr>
        </p:nvSpPr>
        <p:spPr/>
        <p:txBody>
          <a:bodyPr/>
          <a:lstStyle/>
          <a:p>
            <a:pPr algn="ctr"/>
            <a:r>
              <a:rPr lang="en-US" b="1" dirty="0">
                <a:solidFill>
                  <a:srgbClr val="00B050"/>
                </a:solidFill>
              </a:rPr>
              <a:t>Directive </a:t>
            </a:r>
            <a:r>
              <a:rPr lang="en-US" b="1" dirty="0" err="1">
                <a:solidFill>
                  <a:srgbClr val="00B050"/>
                </a:solidFill>
              </a:rPr>
              <a:t>v-on:click</a:t>
            </a:r>
            <a:endParaRPr lang="en-US" dirty="0">
              <a:solidFill>
                <a:srgbClr val="00B050"/>
              </a:solidFill>
            </a:endParaRPr>
          </a:p>
        </p:txBody>
      </p:sp>
      <p:pic>
        <p:nvPicPr>
          <p:cNvPr id="5" name="Content Placeholder 4">
            <a:extLst>
              <a:ext uri="{FF2B5EF4-FFF2-40B4-BE49-F238E27FC236}">
                <a16:creationId xmlns:a16="http://schemas.microsoft.com/office/drawing/2014/main" id="{B3045F2D-E30A-2A4F-BBA1-BF9874C16C67}"/>
              </a:ext>
            </a:extLst>
          </p:cNvPr>
          <p:cNvPicPr>
            <a:picLocks noGrp="1" noChangeAspect="1"/>
          </p:cNvPicPr>
          <p:nvPr>
            <p:ph idx="1"/>
          </p:nvPr>
        </p:nvPicPr>
        <p:blipFill>
          <a:blip r:embed="rId2"/>
          <a:stretch>
            <a:fillRect/>
          </a:stretch>
        </p:blipFill>
        <p:spPr>
          <a:xfrm>
            <a:off x="3481471" y="3219241"/>
            <a:ext cx="2197100" cy="1397000"/>
          </a:xfrm>
        </p:spPr>
      </p:pic>
      <p:pic>
        <p:nvPicPr>
          <p:cNvPr id="7" name="Picture 6">
            <a:extLst>
              <a:ext uri="{FF2B5EF4-FFF2-40B4-BE49-F238E27FC236}">
                <a16:creationId xmlns:a16="http://schemas.microsoft.com/office/drawing/2014/main" id="{58F3ADF7-C9C1-424E-B51B-0B2814A99B39}"/>
              </a:ext>
            </a:extLst>
          </p:cNvPr>
          <p:cNvPicPr>
            <a:picLocks noChangeAspect="1"/>
          </p:cNvPicPr>
          <p:nvPr/>
        </p:nvPicPr>
        <p:blipFill>
          <a:blip r:embed="rId3"/>
          <a:stretch>
            <a:fillRect/>
          </a:stretch>
        </p:blipFill>
        <p:spPr>
          <a:xfrm>
            <a:off x="6577263" y="3206541"/>
            <a:ext cx="2133600" cy="1409700"/>
          </a:xfrm>
          <a:prstGeom prst="rect">
            <a:avLst/>
          </a:prstGeom>
        </p:spPr>
      </p:pic>
    </p:spTree>
    <p:extLst>
      <p:ext uri="{BB962C8B-B14F-4D97-AF65-F5344CB8AC3E}">
        <p14:creationId xmlns:p14="http://schemas.microsoft.com/office/powerpoint/2010/main" val="2078519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5D2-8396-3345-80CF-0515112FBD03}"/>
              </a:ext>
            </a:extLst>
          </p:cNvPr>
          <p:cNvSpPr>
            <a:spLocks noGrp="1"/>
          </p:cNvSpPr>
          <p:nvPr>
            <p:ph type="title"/>
          </p:nvPr>
        </p:nvSpPr>
        <p:spPr/>
        <p:txBody>
          <a:bodyPr/>
          <a:lstStyle/>
          <a:p>
            <a:pPr algn="ctr"/>
            <a:r>
              <a:rPr lang="en-US" b="1" dirty="0" err="1">
                <a:solidFill>
                  <a:srgbClr val="00B050"/>
                </a:solidFill>
              </a:rPr>
              <a:t>v-on:click</a:t>
            </a:r>
            <a:r>
              <a:rPr lang="en-US" b="1" dirty="0">
                <a:solidFill>
                  <a:srgbClr val="00B050"/>
                </a:solidFill>
              </a:rPr>
              <a:t>  Shorthand</a:t>
            </a:r>
            <a:endParaRPr lang="en-US" dirty="0">
              <a:solidFill>
                <a:srgbClr val="00B050"/>
              </a:solidFill>
            </a:endParaRPr>
          </a:p>
        </p:txBody>
      </p:sp>
      <p:pic>
        <p:nvPicPr>
          <p:cNvPr id="5" name="Content Placeholder 4">
            <a:extLst>
              <a:ext uri="{FF2B5EF4-FFF2-40B4-BE49-F238E27FC236}">
                <a16:creationId xmlns:a16="http://schemas.microsoft.com/office/drawing/2014/main" id="{77F629EE-DAE4-E94F-899C-6D89CF55FBFE}"/>
              </a:ext>
            </a:extLst>
          </p:cNvPr>
          <p:cNvPicPr>
            <a:picLocks noGrp="1" noChangeAspect="1"/>
          </p:cNvPicPr>
          <p:nvPr>
            <p:ph idx="1"/>
          </p:nvPr>
        </p:nvPicPr>
        <p:blipFill>
          <a:blip r:embed="rId2"/>
          <a:stretch>
            <a:fillRect/>
          </a:stretch>
        </p:blipFill>
        <p:spPr>
          <a:xfrm>
            <a:off x="2339300" y="2492333"/>
            <a:ext cx="7513400" cy="2921878"/>
          </a:xfrm>
        </p:spPr>
      </p:pic>
    </p:spTree>
    <p:extLst>
      <p:ext uri="{BB962C8B-B14F-4D97-AF65-F5344CB8AC3E}">
        <p14:creationId xmlns:p14="http://schemas.microsoft.com/office/powerpoint/2010/main" val="195534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E39B-9D0F-F44C-A786-648EC002F0D1}"/>
              </a:ext>
            </a:extLst>
          </p:cNvPr>
          <p:cNvSpPr>
            <a:spLocks noGrp="1"/>
          </p:cNvSpPr>
          <p:nvPr>
            <p:ph type="title"/>
          </p:nvPr>
        </p:nvSpPr>
        <p:spPr/>
        <p:txBody>
          <a:bodyPr/>
          <a:lstStyle/>
          <a:p>
            <a:pPr algn="ctr"/>
            <a:r>
              <a:rPr lang="en-US" b="1" dirty="0">
                <a:solidFill>
                  <a:srgbClr val="00B050"/>
                </a:solidFill>
              </a:rPr>
              <a:t>@</a:t>
            </a:r>
            <a:r>
              <a:rPr lang="en-US" b="1" dirty="0" err="1">
                <a:solidFill>
                  <a:srgbClr val="00B050"/>
                </a:solidFill>
              </a:rPr>
              <a:t>blur.stop.prevent</a:t>
            </a:r>
            <a:endParaRPr lang="en-US" b="1" dirty="0">
              <a:solidFill>
                <a:srgbClr val="00B050"/>
              </a:solidFill>
            </a:endParaRPr>
          </a:p>
        </p:txBody>
      </p:sp>
      <p:sp>
        <p:nvSpPr>
          <p:cNvPr id="3" name="Content Placeholder 2">
            <a:extLst>
              <a:ext uri="{FF2B5EF4-FFF2-40B4-BE49-F238E27FC236}">
                <a16:creationId xmlns:a16="http://schemas.microsoft.com/office/drawing/2014/main" id="{DEFCAB81-ED74-8747-A95F-86AEC13A8EF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776853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a:solidFill>
                  <a:srgbClr val="00B050"/>
                </a:solidFill>
              </a:rPr>
              <a:t>Data binding</a:t>
            </a:r>
            <a:endParaRPr lang="ru-RU" b="1" dirty="0">
              <a:solidFill>
                <a:srgbClr val="00B05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
        <p:nvSpPr>
          <p:cNvPr id="3" name="TextBox 2">
            <a:extLst>
              <a:ext uri="{FF2B5EF4-FFF2-40B4-BE49-F238E27FC236}">
                <a16:creationId xmlns:a16="http://schemas.microsoft.com/office/drawing/2014/main" id="{4F6CCBC0-D782-B94A-BA4F-233FED7D3D09}"/>
              </a:ext>
            </a:extLst>
          </p:cNvPr>
          <p:cNvSpPr txBox="1"/>
          <p:nvPr/>
        </p:nvSpPr>
        <p:spPr>
          <a:xfrm>
            <a:off x="5566434" y="5847188"/>
            <a:ext cx="827126" cy="369332"/>
          </a:xfrm>
          <a:prstGeom prst="rect">
            <a:avLst/>
          </a:prstGeom>
          <a:noFill/>
        </p:spPr>
        <p:txBody>
          <a:bodyPr wrap="square" rtlCol="0">
            <a:spAutoFit/>
          </a:bodyPr>
          <a:lstStyle/>
          <a:p>
            <a:r>
              <a:rPr lang="en-US" b="1" dirty="0"/>
              <a:t>model</a:t>
            </a:r>
          </a:p>
        </p:txBody>
      </p:sp>
      <p:sp>
        <p:nvSpPr>
          <p:cNvPr id="5" name="TextBox 4">
            <a:extLst>
              <a:ext uri="{FF2B5EF4-FFF2-40B4-BE49-F238E27FC236}">
                <a16:creationId xmlns:a16="http://schemas.microsoft.com/office/drawing/2014/main" id="{FE5B3349-2465-634B-902F-6B054B0AB249}"/>
              </a:ext>
            </a:extLst>
          </p:cNvPr>
          <p:cNvSpPr txBox="1"/>
          <p:nvPr/>
        </p:nvSpPr>
        <p:spPr>
          <a:xfrm>
            <a:off x="5616651" y="2560649"/>
            <a:ext cx="776909" cy="369332"/>
          </a:xfrm>
          <a:prstGeom prst="rect">
            <a:avLst/>
          </a:prstGeom>
          <a:noFill/>
        </p:spPr>
        <p:txBody>
          <a:bodyPr wrap="square" rtlCol="0">
            <a:spAutoFit/>
          </a:bodyPr>
          <a:lstStyle/>
          <a:p>
            <a:r>
              <a:rPr lang="en-US" b="1" dirty="0"/>
              <a:t>view</a:t>
            </a:r>
          </a:p>
        </p:txBody>
      </p:sp>
    </p:spTree>
    <p:extLst>
      <p:ext uri="{BB962C8B-B14F-4D97-AF65-F5344CB8AC3E}">
        <p14:creationId xmlns:p14="http://schemas.microsoft.com/office/powerpoint/2010/main" val="41660432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537D-D173-D74A-AF16-C3F4C800CD4A}"/>
              </a:ext>
            </a:extLst>
          </p:cNvPr>
          <p:cNvSpPr>
            <a:spLocks noGrp="1"/>
          </p:cNvSpPr>
          <p:nvPr>
            <p:ph type="title"/>
          </p:nvPr>
        </p:nvSpPr>
        <p:spPr/>
        <p:txBody>
          <a:bodyPr/>
          <a:lstStyle/>
          <a:p>
            <a:pPr algn="ctr"/>
            <a:r>
              <a:rPr lang="en-US" b="1" dirty="0">
                <a:solidFill>
                  <a:srgbClr val="00B050"/>
                </a:solidFill>
              </a:rPr>
              <a:t>Databinding (one way)</a:t>
            </a:r>
          </a:p>
        </p:txBody>
      </p:sp>
      <p:sp>
        <p:nvSpPr>
          <p:cNvPr id="3" name="Content Placeholder 2">
            <a:extLst>
              <a:ext uri="{FF2B5EF4-FFF2-40B4-BE49-F238E27FC236}">
                <a16:creationId xmlns:a16="http://schemas.microsoft.com/office/drawing/2014/main" id="{0A7FE07B-1D9B-F848-A74C-D31D0185B8A7}"/>
              </a:ext>
            </a:extLst>
          </p:cNvPr>
          <p:cNvSpPr>
            <a:spLocks noGrp="1"/>
          </p:cNvSpPr>
          <p:nvPr>
            <p:ph idx="1"/>
          </p:nvPr>
        </p:nvSpPr>
        <p:spPr>
          <a:xfrm>
            <a:off x="838199" y="1825625"/>
            <a:ext cx="10878879" cy="4351338"/>
          </a:xfrm>
        </p:spPr>
        <p:txBody>
          <a:bodyPr/>
          <a:lstStyle/>
          <a:p>
            <a:pPr marL="0" indent="0">
              <a:buNone/>
            </a:pPr>
            <a:endParaRPr lang="en-US" dirty="0"/>
          </a:p>
          <a:p>
            <a:pPr marL="0" indent="0">
              <a:buNone/>
            </a:pPr>
            <a:r>
              <a:rPr lang="en-US" dirty="0"/>
              <a:t>&lt;span&gt; Message: </a:t>
            </a:r>
            <a:r>
              <a:rPr lang="en-US" b="1" dirty="0">
                <a:solidFill>
                  <a:srgbClr val="C00000"/>
                </a:solidFill>
              </a:rPr>
              <a:t>{{</a:t>
            </a:r>
            <a:r>
              <a:rPr lang="en-US" dirty="0"/>
              <a:t> </a:t>
            </a:r>
            <a:r>
              <a:rPr lang="en-US" i="1" dirty="0"/>
              <a:t>message</a:t>
            </a:r>
            <a:r>
              <a:rPr lang="en-US" dirty="0"/>
              <a:t> </a:t>
            </a:r>
            <a:r>
              <a:rPr lang="en-US" b="1" dirty="0">
                <a:solidFill>
                  <a:srgbClr val="C00000"/>
                </a:solidFill>
              </a:rPr>
              <a:t>}} </a:t>
            </a:r>
            <a:r>
              <a:rPr lang="en-US" dirty="0"/>
              <a:t>&lt;/span&gt;</a:t>
            </a:r>
          </a:p>
          <a:p>
            <a:pPr marL="0" indent="0">
              <a:buNone/>
            </a:pPr>
            <a:endParaRPr lang="en-US" dirty="0"/>
          </a:p>
          <a:p>
            <a:pPr marL="0" indent="0">
              <a:buNone/>
            </a:pPr>
            <a:endParaRPr lang="en-US" dirty="0"/>
          </a:p>
          <a:p>
            <a:pPr marL="0" indent="0">
              <a:buNone/>
            </a:pPr>
            <a:r>
              <a:rPr lang="en-US" dirty="0"/>
              <a:t>&lt;</a:t>
            </a:r>
            <a:r>
              <a:rPr lang="en-US" dirty="0" err="1"/>
              <a:t>img</a:t>
            </a:r>
            <a:r>
              <a:rPr lang="en-US" dirty="0"/>
              <a:t> </a:t>
            </a:r>
            <a:r>
              <a:rPr lang="en-US" b="1" dirty="0" err="1"/>
              <a:t>v-bind:src</a:t>
            </a:r>
            <a:r>
              <a:rPr lang="en-US" dirty="0"/>
              <a:t>=“</a:t>
            </a:r>
            <a:r>
              <a:rPr lang="en-US" i="1" dirty="0" err="1"/>
              <a:t>url</a:t>
            </a:r>
            <a:r>
              <a:rPr lang="en-US" i="1" dirty="0"/>
              <a:t>/</a:t>
            </a:r>
            <a:r>
              <a:rPr lang="en-US" i="1" dirty="0" err="1"/>
              <a:t>car.jpg</a:t>
            </a:r>
            <a:r>
              <a:rPr lang="en-US" dirty="0"/>
              <a:t>”&gt;                      </a:t>
            </a:r>
            <a:r>
              <a:rPr lang="en-US" dirty="0">
                <a:sym typeface="Wingdings" pitchFamily="2" charset="2"/>
              </a:rPr>
              <a:t> </a:t>
            </a:r>
            <a:r>
              <a:rPr lang="en-US" dirty="0"/>
              <a:t>&lt;</a:t>
            </a:r>
            <a:r>
              <a:rPr lang="en-US" dirty="0" err="1"/>
              <a:t>img</a:t>
            </a:r>
            <a:r>
              <a:rPr lang="en-US" dirty="0"/>
              <a:t> </a:t>
            </a:r>
            <a:r>
              <a:rPr lang="en-US" b="1" dirty="0"/>
              <a:t>:</a:t>
            </a:r>
            <a:r>
              <a:rPr lang="en-US" b="1" dirty="0" err="1"/>
              <a:t>src</a:t>
            </a:r>
            <a:r>
              <a:rPr lang="en-US" dirty="0"/>
              <a:t>=“</a:t>
            </a:r>
            <a:r>
              <a:rPr lang="en-US" i="1" dirty="0" err="1"/>
              <a:t>url</a:t>
            </a:r>
            <a:r>
              <a:rPr lang="en-US" i="1" dirty="0"/>
              <a:t>/</a:t>
            </a:r>
            <a:r>
              <a:rPr lang="en-US" i="1" dirty="0" err="1"/>
              <a:t>car.jpg</a:t>
            </a:r>
            <a:r>
              <a:rPr lang="en-US" dirty="0"/>
              <a:t>”&gt; </a:t>
            </a:r>
          </a:p>
          <a:p>
            <a:pPr marL="0" indent="0">
              <a:buNone/>
            </a:pPr>
            <a:endParaRPr lang="en-US" dirty="0"/>
          </a:p>
          <a:p>
            <a:pPr marL="0" indent="0">
              <a:buNone/>
            </a:pPr>
            <a:endParaRPr lang="en-US" dirty="0"/>
          </a:p>
          <a:p>
            <a:pPr marL="0" indent="0">
              <a:buNone/>
            </a:pPr>
            <a:r>
              <a:rPr lang="en-US" dirty="0"/>
              <a:t>&lt;div </a:t>
            </a:r>
            <a:r>
              <a:rPr lang="en-US" b="1" dirty="0" err="1"/>
              <a:t>v-on:click</a:t>
            </a:r>
            <a:r>
              <a:rPr lang="en-US" dirty="0"/>
              <a:t>=”</a:t>
            </a:r>
            <a:r>
              <a:rPr lang="en-US" i="1" dirty="0"/>
              <a:t>speedup</a:t>
            </a:r>
            <a:r>
              <a:rPr lang="en-US" dirty="0"/>
              <a:t>"&gt;              </a:t>
            </a:r>
            <a:r>
              <a:rPr lang="en-US" dirty="0">
                <a:sym typeface="Wingdings" pitchFamily="2" charset="2"/>
              </a:rPr>
              <a:t></a:t>
            </a:r>
            <a:r>
              <a:rPr lang="en-US" dirty="0"/>
              <a:t> &lt;div </a:t>
            </a:r>
            <a:r>
              <a:rPr lang="en-US" b="1" dirty="0"/>
              <a:t>@click</a:t>
            </a:r>
            <a:r>
              <a:rPr lang="en-US" dirty="0"/>
              <a:t>=”</a:t>
            </a:r>
            <a:r>
              <a:rPr lang="en-US" i="1" dirty="0"/>
              <a:t>speedup</a:t>
            </a:r>
            <a:r>
              <a:rPr lang="en-US" dirty="0"/>
              <a:t>"&gt;&lt;/div&gt;</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9C08CC5E-9085-A64E-82AE-560D410622C6}"/>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76116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Content Placeholder 8">
            <a:extLst>
              <a:ext uri="{FF2B5EF4-FFF2-40B4-BE49-F238E27FC236}">
                <a16:creationId xmlns:a16="http://schemas.microsoft.com/office/drawing/2014/main" id="{B3AAC2DA-3C94-1F4E-87B3-B9B1E43F1E7C}"/>
              </a:ext>
            </a:extLst>
          </p:cNvPr>
          <p:cNvPicPr>
            <a:picLocks noGrp="1" noChangeAspect="1"/>
          </p:cNvPicPr>
          <p:nvPr>
            <p:ph idx="1"/>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502867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9D391-756F-824B-8A0A-3BF709A22B06}"/>
              </a:ext>
            </a:extLst>
          </p:cNvPr>
          <p:cNvSpPr>
            <a:spLocks noGrp="1"/>
          </p:cNvSpPr>
          <p:nvPr>
            <p:ph type="title"/>
          </p:nvPr>
        </p:nvSpPr>
        <p:spPr/>
        <p:txBody>
          <a:bodyPr>
            <a:normAutofit fontScale="90000"/>
          </a:bodyPr>
          <a:lstStyle/>
          <a:p>
            <a:r>
              <a:rPr lang="en-US" b="1" dirty="0">
                <a:solidFill>
                  <a:srgbClr val="00B050"/>
                </a:solidFill>
                <a:effectLst/>
              </a:rPr>
              <a:t>Presentational Component (stateless component)</a:t>
            </a:r>
            <a:br>
              <a:rPr lang="en-US" dirty="0">
                <a:solidFill>
                  <a:srgbClr val="00B050"/>
                </a:solidFill>
              </a:rPr>
            </a:br>
            <a:endParaRPr lang="en-US" dirty="0">
              <a:solidFill>
                <a:srgbClr val="00B050"/>
              </a:solidFill>
            </a:endParaRPr>
          </a:p>
        </p:txBody>
      </p:sp>
      <p:sp>
        <p:nvSpPr>
          <p:cNvPr id="3" name="Content Placeholder 2">
            <a:extLst>
              <a:ext uri="{FF2B5EF4-FFF2-40B4-BE49-F238E27FC236}">
                <a16:creationId xmlns:a16="http://schemas.microsoft.com/office/drawing/2014/main" id="{726BEB46-8E11-624A-900F-ABBECF28AD79}"/>
              </a:ext>
            </a:extLst>
          </p:cNvPr>
          <p:cNvSpPr>
            <a:spLocks noGrp="1"/>
          </p:cNvSpPr>
          <p:nvPr>
            <p:ph idx="1"/>
          </p:nvPr>
        </p:nvSpPr>
        <p:spPr/>
        <p:txBody>
          <a:bodyPr/>
          <a:lstStyle/>
          <a:p>
            <a:r>
              <a:rPr lang="en-US" dirty="0"/>
              <a:t>Are concerned with how things </a:t>
            </a:r>
            <a:r>
              <a:rPr lang="en-US" b="1" dirty="0"/>
              <a:t>look</a:t>
            </a:r>
            <a:r>
              <a:rPr lang="en-US" dirty="0"/>
              <a:t>.</a:t>
            </a:r>
          </a:p>
          <a:p>
            <a:endParaRPr lang="en-US" dirty="0"/>
          </a:p>
          <a:p>
            <a:r>
              <a:rPr lang="en-US" dirty="0"/>
              <a:t>Usually have some DOM markup and styles of their own.</a:t>
            </a:r>
            <a:br>
              <a:rPr lang="en-US" dirty="0"/>
            </a:br>
            <a:endParaRPr lang="en-US" dirty="0"/>
          </a:p>
          <a:p>
            <a:r>
              <a:rPr lang="en-US" b="1" dirty="0"/>
              <a:t>Receive data and callbacks </a:t>
            </a:r>
            <a:r>
              <a:rPr lang="en-US" dirty="0"/>
              <a:t>exclusively via </a:t>
            </a:r>
            <a:r>
              <a:rPr lang="en-US" b="1" dirty="0"/>
              <a:t>props</a:t>
            </a:r>
            <a:r>
              <a:rPr lang="en-US" dirty="0"/>
              <a:t>.</a:t>
            </a:r>
            <a:br>
              <a:rPr lang="en-US" dirty="0"/>
            </a:br>
            <a:endParaRPr lang="en-US" dirty="0"/>
          </a:p>
          <a:p>
            <a:r>
              <a:rPr lang="en-US" dirty="0"/>
              <a:t>Rarely have their own state (when they do, it’s UI state rather than data). A </a:t>
            </a:r>
            <a:r>
              <a:rPr lang="en-US" b="1" dirty="0"/>
              <a:t>presentational Component is stateless</a:t>
            </a:r>
            <a:endParaRPr lang="en-US" dirty="0"/>
          </a:p>
        </p:txBody>
      </p:sp>
    </p:spTree>
    <p:extLst>
      <p:ext uri="{BB962C8B-B14F-4D97-AF65-F5344CB8AC3E}">
        <p14:creationId xmlns:p14="http://schemas.microsoft.com/office/powerpoint/2010/main" val="1393428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42666-9B4D-DF49-952F-8658B92B5784}"/>
              </a:ext>
            </a:extLst>
          </p:cNvPr>
          <p:cNvSpPr>
            <a:spLocks noGrp="1"/>
          </p:cNvSpPr>
          <p:nvPr>
            <p:ph type="title"/>
          </p:nvPr>
        </p:nvSpPr>
        <p:spPr/>
        <p:txBody>
          <a:bodyPr>
            <a:normAutofit fontScale="90000"/>
          </a:bodyPr>
          <a:lstStyle/>
          <a:p>
            <a:r>
              <a:rPr lang="en-US" b="1" dirty="0">
                <a:solidFill>
                  <a:srgbClr val="00B050"/>
                </a:solidFill>
              </a:rPr>
              <a:t>What are the benefits of using these patterns?</a:t>
            </a:r>
            <a:br>
              <a:rPr lang="en-US" b="1" dirty="0">
                <a:solidFill>
                  <a:srgbClr val="00B050"/>
                </a:solidFill>
              </a:rPr>
            </a:br>
            <a:endParaRPr lang="en-US" b="1" dirty="0">
              <a:solidFill>
                <a:srgbClr val="00B050"/>
              </a:solidFill>
            </a:endParaRPr>
          </a:p>
        </p:txBody>
      </p:sp>
      <p:sp>
        <p:nvSpPr>
          <p:cNvPr id="3" name="Content Placeholder 2">
            <a:extLst>
              <a:ext uri="{FF2B5EF4-FFF2-40B4-BE49-F238E27FC236}">
                <a16:creationId xmlns:a16="http://schemas.microsoft.com/office/drawing/2014/main" id="{8BD492C3-EB3E-B343-AA33-C9C775B92254}"/>
              </a:ext>
            </a:extLst>
          </p:cNvPr>
          <p:cNvSpPr>
            <a:spLocks noGrp="1"/>
          </p:cNvSpPr>
          <p:nvPr>
            <p:ph idx="1"/>
          </p:nvPr>
        </p:nvSpPr>
        <p:spPr/>
        <p:txBody>
          <a:bodyPr/>
          <a:lstStyle/>
          <a:p>
            <a:r>
              <a:rPr lang="en-US" dirty="0"/>
              <a:t>Better separation of concerns</a:t>
            </a:r>
          </a:p>
          <a:p>
            <a:endParaRPr lang="en-US" dirty="0"/>
          </a:p>
          <a:p>
            <a:r>
              <a:rPr lang="en-US" dirty="0"/>
              <a:t>Better reusability</a:t>
            </a:r>
          </a:p>
          <a:p>
            <a:endParaRPr lang="en-US" dirty="0"/>
          </a:p>
          <a:p>
            <a:r>
              <a:rPr lang="en-US" dirty="0"/>
              <a:t>Extract layout components to prevent duplication</a:t>
            </a:r>
          </a:p>
          <a:p>
            <a:endParaRPr lang="en-US" dirty="0"/>
          </a:p>
        </p:txBody>
      </p:sp>
    </p:spTree>
    <p:extLst>
      <p:ext uri="{BB962C8B-B14F-4D97-AF65-F5344CB8AC3E}">
        <p14:creationId xmlns:p14="http://schemas.microsoft.com/office/powerpoint/2010/main" val="2251005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8F33-BC12-7F49-91AD-4F159F099122}"/>
              </a:ext>
            </a:extLst>
          </p:cNvPr>
          <p:cNvSpPr>
            <a:spLocks noGrp="1"/>
          </p:cNvSpPr>
          <p:nvPr>
            <p:ph type="title"/>
          </p:nvPr>
        </p:nvSpPr>
        <p:spPr/>
        <p:txBody>
          <a:bodyPr/>
          <a:lstStyle/>
          <a:p>
            <a:r>
              <a:rPr lang="en-US" b="1" dirty="0">
                <a:solidFill>
                  <a:srgbClr val="00B050"/>
                </a:solidFill>
                <a:effectLst/>
              </a:rPr>
              <a:t>Container Component (stateful component)</a:t>
            </a:r>
            <a:br>
              <a:rPr lang="en-US" b="1" dirty="0"/>
            </a:br>
            <a:endParaRPr lang="en-US" dirty="0"/>
          </a:p>
        </p:txBody>
      </p:sp>
      <p:sp>
        <p:nvSpPr>
          <p:cNvPr id="3" name="Content Placeholder 2">
            <a:extLst>
              <a:ext uri="{FF2B5EF4-FFF2-40B4-BE49-F238E27FC236}">
                <a16:creationId xmlns:a16="http://schemas.microsoft.com/office/drawing/2014/main" id="{924377CA-2585-8E4E-AEA2-CF17FC1DB49D}"/>
              </a:ext>
            </a:extLst>
          </p:cNvPr>
          <p:cNvSpPr>
            <a:spLocks noGrp="1"/>
          </p:cNvSpPr>
          <p:nvPr>
            <p:ph idx="1"/>
          </p:nvPr>
        </p:nvSpPr>
        <p:spPr/>
        <p:txBody>
          <a:bodyPr/>
          <a:lstStyle/>
          <a:p>
            <a:r>
              <a:rPr lang="en-US" dirty="0"/>
              <a:t>Are concerned with </a:t>
            </a:r>
            <a:r>
              <a:rPr lang="en-US" b="1" dirty="0"/>
              <a:t>how</a:t>
            </a:r>
            <a:r>
              <a:rPr lang="en-US" dirty="0"/>
              <a:t> things work.</a:t>
            </a:r>
          </a:p>
          <a:p>
            <a:endParaRPr lang="en-US" dirty="0"/>
          </a:p>
          <a:p>
            <a:r>
              <a:rPr lang="en-US" b="1" dirty="0"/>
              <a:t>Provide data and actions </a:t>
            </a:r>
            <a:r>
              <a:rPr lang="en-US" dirty="0"/>
              <a:t>to </a:t>
            </a:r>
            <a:r>
              <a:rPr lang="en-US" b="1" dirty="0"/>
              <a:t>presentational</a:t>
            </a:r>
            <a:r>
              <a:rPr lang="en-US" dirty="0"/>
              <a:t> components.</a:t>
            </a:r>
          </a:p>
          <a:p>
            <a:endParaRPr lang="en-US" dirty="0"/>
          </a:p>
          <a:p>
            <a:r>
              <a:rPr lang="en-US" dirty="0"/>
              <a:t>Are often </a:t>
            </a:r>
            <a:r>
              <a:rPr lang="en-US" b="1" dirty="0"/>
              <a:t>stateful</a:t>
            </a:r>
            <a:r>
              <a:rPr lang="en-US" dirty="0"/>
              <a:t>, as they tend to serve as data sources.</a:t>
            </a:r>
          </a:p>
        </p:txBody>
      </p:sp>
    </p:spTree>
    <p:extLst>
      <p:ext uri="{BB962C8B-B14F-4D97-AF65-F5344CB8AC3E}">
        <p14:creationId xmlns:p14="http://schemas.microsoft.com/office/powerpoint/2010/main" val="909371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2A24-08AB-4647-9CFE-B80E60A8BE5F}"/>
              </a:ext>
            </a:extLst>
          </p:cNvPr>
          <p:cNvSpPr>
            <a:spLocks noGrp="1"/>
          </p:cNvSpPr>
          <p:nvPr>
            <p:ph type="title"/>
          </p:nvPr>
        </p:nvSpPr>
        <p:spPr/>
        <p:txBody>
          <a:bodyPr/>
          <a:lstStyle/>
          <a:p>
            <a:r>
              <a:rPr lang="en-US" dirty="0"/>
              <a:t>TODO</a:t>
            </a:r>
          </a:p>
        </p:txBody>
      </p:sp>
      <p:sp>
        <p:nvSpPr>
          <p:cNvPr id="3" name="Content Placeholder 2">
            <a:extLst>
              <a:ext uri="{FF2B5EF4-FFF2-40B4-BE49-F238E27FC236}">
                <a16:creationId xmlns:a16="http://schemas.microsoft.com/office/drawing/2014/main" id="{8D77B2F4-3175-D34D-B5F5-649897057668}"/>
              </a:ext>
            </a:extLst>
          </p:cNvPr>
          <p:cNvSpPr>
            <a:spLocks noGrp="1"/>
          </p:cNvSpPr>
          <p:nvPr>
            <p:ph idx="1"/>
          </p:nvPr>
        </p:nvSpPr>
        <p:spPr/>
        <p:txBody>
          <a:bodyPr/>
          <a:lstStyle/>
          <a:p>
            <a:r>
              <a:rPr lang="en-US" dirty="0" err="1">
                <a:solidFill>
                  <a:srgbClr val="00B050"/>
                </a:solidFill>
              </a:rPr>
              <a:t>Uitleg</a:t>
            </a:r>
            <a:r>
              <a:rPr lang="en-US" dirty="0">
                <a:solidFill>
                  <a:srgbClr val="00B050"/>
                </a:solidFill>
              </a:rPr>
              <a:t> component</a:t>
            </a:r>
          </a:p>
          <a:p>
            <a:r>
              <a:rPr lang="en-US" dirty="0" err="1"/>
              <a:t>Uitleg</a:t>
            </a:r>
            <a:r>
              <a:rPr lang="en-US" dirty="0"/>
              <a:t> data binding + 2 way databinding</a:t>
            </a:r>
          </a:p>
          <a:p>
            <a:r>
              <a:rPr lang="en-US" dirty="0"/>
              <a:t>@</a:t>
            </a:r>
            <a:r>
              <a:rPr lang="en-US" dirty="0" err="1"/>
              <a:t>onBlur</a:t>
            </a:r>
            <a:r>
              <a:rPr lang="en-US" dirty="0"/>
              <a:t> @onclick @</a:t>
            </a:r>
            <a:r>
              <a:rPr lang="en-US" dirty="0" err="1"/>
              <a:t>onfocus</a:t>
            </a:r>
            <a:r>
              <a:rPr lang="en-US" dirty="0"/>
              <a:t>. OF :</a:t>
            </a:r>
            <a:r>
              <a:rPr lang="en-US" dirty="0" err="1"/>
              <a:t>onClick</a:t>
            </a:r>
            <a:endParaRPr lang="en-US" dirty="0"/>
          </a:p>
          <a:p>
            <a:endParaRPr lang="en-US" dirty="0"/>
          </a:p>
          <a:p>
            <a:r>
              <a:rPr lang="en-US" dirty="0">
                <a:solidFill>
                  <a:srgbClr val="00B050"/>
                </a:solidFill>
              </a:rPr>
              <a:t>Name, Props, data(), Methods, Computed() in Child components</a:t>
            </a:r>
          </a:p>
          <a:p>
            <a:r>
              <a:rPr lang="en-US" dirty="0">
                <a:solidFill>
                  <a:srgbClr val="00B050"/>
                </a:solidFill>
              </a:rPr>
              <a:t>Start app with root </a:t>
            </a:r>
            <a:r>
              <a:rPr lang="en-US" dirty="0" err="1">
                <a:solidFill>
                  <a:srgbClr val="00B050"/>
                </a:solidFill>
              </a:rPr>
              <a:t>Vue</a:t>
            </a:r>
            <a:r>
              <a:rPr lang="en-US" dirty="0">
                <a:solidFill>
                  <a:srgbClr val="00B050"/>
                </a:solidFill>
              </a:rPr>
              <a:t>:  new </a:t>
            </a:r>
            <a:r>
              <a:rPr lang="en-US" dirty="0" err="1">
                <a:solidFill>
                  <a:srgbClr val="00B050"/>
                </a:solidFill>
              </a:rPr>
              <a:t>Vue</a:t>
            </a:r>
            <a:r>
              <a:rPr lang="en-US" dirty="0">
                <a:solidFill>
                  <a:srgbClr val="00B050"/>
                </a:solidFill>
              </a:rPr>
              <a:t>()</a:t>
            </a:r>
          </a:p>
          <a:p>
            <a:r>
              <a:rPr lang="en-US" dirty="0">
                <a:solidFill>
                  <a:srgbClr val="00B050"/>
                </a:solidFill>
              </a:rPr>
              <a:t>Computed properties </a:t>
            </a:r>
            <a:r>
              <a:rPr lang="en-US" dirty="0" err="1">
                <a:solidFill>
                  <a:srgbClr val="00B050"/>
                </a:solidFill>
              </a:rPr>
              <a:t>en</a:t>
            </a:r>
            <a:r>
              <a:rPr lang="en-US" dirty="0">
                <a:solidFill>
                  <a:srgbClr val="00B050"/>
                </a:solidFill>
              </a:rPr>
              <a:t> watchers</a:t>
            </a:r>
          </a:p>
          <a:p>
            <a:endParaRPr lang="en-US" dirty="0"/>
          </a:p>
        </p:txBody>
      </p:sp>
    </p:spTree>
    <p:extLst>
      <p:ext uri="{BB962C8B-B14F-4D97-AF65-F5344CB8AC3E}">
        <p14:creationId xmlns:p14="http://schemas.microsoft.com/office/powerpoint/2010/main" val="3401337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2368-7323-1343-8B9B-9644C7D71A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1F996A4-E432-634E-9F50-72B0E4F342FC}"/>
              </a:ext>
            </a:extLst>
          </p:cNvPr>
          <p:cNvSpPr>
            <a:spLocks noGrp="1"/>
          </p:cNvSpPr>
          <p:nvPr>
            <p:ph idx="1"/>
          </p:nvPr>
        </p:nvSpPr>
        <p:spPr/>
        <p:txBody>
          <a:bodyPr>
            <a:normAutofit lnSpcReduction="10000"/>
          </a:bodyPr>
          <a:lstStyle/>
          <a:p>
            <a:pPr marL="0" indent="0" algn="ctr">
              <a:buNone/>
            </a:pPr>
            <a:endParaRPr lang="en-US" b="1" dirty="0"/>
          </a:p>
          <a:p>
            <a:pPr marL="0" indent="0" algn="ctr">
              <a:buNone/>
            </a:pPr>
            <a:r>
              <a:rPr lang="en-US" b="1" dirty="0"/>
              <a:t>Component based</a:t>
            </a:r>
            <a:endParaRPr lang="en-US" b="0" dirty="0">
              <a:effectLst/>
            </a:endParaRPr>
          </a:p>
          <a:p>
            <a:pPr marL="0" indent="0" algn="ctr">
              <a:buNone/>
            </a:pPr>
            <a:br>
              <a:rPr lang="en-US" b="0" dirty="0">
                <a:effectLst/>
              </a:rPr>
            </a:br>
            <a:r>
              <a:rPr lang="en-US" b="1" dirty="0"/>
              <a:t>Focused on the view layer (</a:t>
            </a:r>
            <a:r>
              <a:rPr lang="en-US" b="1" i="1" dirty="0"/>
              <a:t>all browsers</a:t>
            </a:r>
            <a:r>
              <a:rPr lang="en-US" b="1" dirty="0"/>
              <a:t>)</a:t>
            </a:r>
            <a:endParaRPr lang="en-US" b="0" dirty="0">
              <a:effectLst/>
            </a:endParaRPr>
          </a:p>
          <a:p>
            <a:pPr marL="0" indent="0" algn="ctr">
              <a:buNone/>
            </a:pPr>
            <a:br>
              <a:rPr lang="en-US" b="0" dirty="0">
                <a:effectLst/>
              </a:rPr>
            </a:br>
            <a:r>
              <a:rPr lang="en-US" b="1" dirty="0"/>
              <a:t>Integration with Angular or React</a:t>
            </a:r>
            <a:endParaRPr lang="en-US" b="0" dirty="0">
              <a:effectLst/>
            </a:endParaRPr>
          </a:p>
          <a:p>
            <a:pPr marL="0" indent="0" algn="ctr">
              <a:buNone/>
            </a:pPr>
            <a:br>
              <a:rPr lang="en-US" b="0" dirty="0">
                <a:effectLst/>
              </a:rPr>
            </a:br>
            <a:r>
              <a:rPr lang="en-US" b="1" dirty="0"/>
              <a:t>Small and compact (21 </a:t>
            </a:r>
            <a:r>
              <a:rPr lang="en-US" b="1" dirty="0" err="1"/>
              <a:t>Kb</a:t>
            </a:r>
            <a:r>
              <a:rPr lang="en-US" b="1" dirty="0"/>
              <a:t>)</a:t>
            </a:r>
            <a:endParaRPr lang="en-US" b="0" dirty="0">
              <a:effectLst/>
            </a:endParaRPr>
          </a:p>
          <a:p>
            <a:pPr marL="0" indent="0" algn="ctr">
              <a:buNone/>
            </a:pPr>
            <a:br>
              <a:rPr lang="en-US" dirty="0"/>
            </a:br>
            <a:endParaRPr lang="en-US" dirty="0"/>
          </a:p>
        </p:txBody>
      </p:sp>
      <p:sp>
        <p:nvSpPr>
          <p:cNvPr id="4" name="Rectangle 3">
            <a:extLst>
              <a:ext uri="{FF2B5EF4-FFF2-40B4-BE49-F238E27FC236}">
                <a16:creationId xmlns:a16="http://schemas.microsoft.com/office/drawing/2014/main" id="{2A3A1F1D-BC2C-DB4A-9304-5B5D86046666}"/>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7B069904-C015-9E4F-9325-0F64657AC8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6" name="Rectangle 5">
            <a:extLst>
              <a:ext uri="{FF2B5EF4-FFF2-40B4-BE49-F238E27FC236}">
                <a16:creationId xmlns:a16="http://schemas.microsoft.com/office/drawing/2014/main" id="{F98E9F43-B786-6E4B-8E58-7F67BC8B3797}"/>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pic>
        <p:nvPicPr>
          <p:cNvPr id="8" name="Picture 7">
            <a:extLst>
              <a:ext uri="{FF2B5EF4-FFF2-40B4-BE49-F238E27FC236}">
                <a16:creationId xmlns:a16="http://schemas.microsoft.com/office/drawing/2014/main" id="{D2307209-A455-B845-B385-B2920DE0F51F}"/>
              </a:ext>
            </a:extLst>
          </p:cNvPr>
          <p:cNvPicPr>
            <a:picLocks noChangeAspect="1"/>
          </p:cNvPicPr>
          <p:nvPr/>
        </p:nvPicPr>
        <p:blipFill>
          <a:blip r:embed="rId2"/>
          <a:stretch>
            <a:fillRect/>
          </a:stretch>
        </p:blipFill>
        <p:spPr>
          <a:xfrm>
            <a:off x="5099866" y="508363"/>
            <a:ext cx="1317262" cy="1317262"/>
          </a:xfrm>
          <a:prstGeom prst="rect">
            <a:avLst/>
          </a:prstGeom>
        </p:spPr>
      </p:pic>
      <p:pic>
        <p:nvPicPr>
          <p:cNvPr id="9" name="Content Placeholder 4">
            <a:extLst>
              <a:ext uri="{FF2B5EF4-FFF2-40B4-BE49-F238E27FC236}">
                <a16:creationId xmlns:a16="http://schemas.microsoft.com/office/drawing/2014/main" id="{CB60DC82-1BD5-E144-9355-45E699CB50C3}"/>
              </a:ext>
            </a:extLst>
          </p:cNvPr>
          <p:cNvPicPr>
            <a:picLocks noChangeAspect="1"/>
          </p:cNvPicPr>
          <p:nvPr/>
        </p:nvPicPr>
        <p:blipFill>
          <a:blip r:embed="rId3"/>
          <a:stretch>
            <a:fillRect/>
          </a:stretch>
        </p:blipFill>
        <p:spPr>
          <a:xfrm>
            <a:off x="7916778" y="1967200"/>
            <a:ext cx="2282324" cy="883061"/>
          </a:xfrm>
          <a:prstGeom prst="rect">
            <a:avLst/>
          </a:prstGeom>
        </p:spPr>
      </p:pic>
      <p:pic>
        <p:nvPicPr>
          <p:cNvPr id="10" name="Picture 9">
            <a:extLst>
              <a:ext uri="{FF2B5EF4-FFF2-40B4-BE49-F238E27FC236}">
                <a16:creationId xmlns:a16="http://schemas.microsoft.com/office/drawing/2014/main" id="{93FBD96F-110C-A849-AA3E-9471B8C9CADD}"/>
              </a:ext>
            </a:extLst>
          </p:cNvPr>
          <p:cNvPicPr>
            <a:picLocks noChangeAspect="1"/>
          </p:cNvPicPr>
          <p:nvPr/>
        </p:nvPicPr>
        <p:blipFill>
          <a:blip r:embed="rId4"/>
          <a:stretch>
            <a:fillRect/>
          </a:stretch>
        </p:blipFill>
        <p:spPr>
          <a:xfrm>
            <a:off x="8807116" y="3673338"/>
            <a:ext cx="1127291" cy="845469"/>
          </a:xfrm>
          <a:prstGeom prst="rect">
            <a:avLst/>
          </a:prstGeom>
        </p:spPr>
      </p:pic>
      <p:pic>
        <p:nvPicPr>
          <p:cNvPr id="11" name="Afbeelding 3">
            <a:extLst>
              <a:ext uri="{FF2B5EF4-FFF2-40B4-BE49-F238E27FC236}">
                <a16:creationId xmlns:a16="http://schemas.microsoft.com/office/drawing/2014/main" id="{B31C77D3-5A58-D049-A8B9-EBC125A84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568" y="3613667"/>
            <a:ext cx="905140" cy="905140"/>
          </a:xfrm>
          <a:prstGeom prst="rect">
            <a:avLst/>
          </a:prstGeom>
        </p:spPr>
      </p:pic>
    </p:spTree>
    <p:extLst>
      <p:ext uri="{BB962C8B-B14F-4D97-AF65-F5344CB8AC3E}">
        <p14:creationId xmlns:p14="http://schemas.microsoft.com/office/powerpoint/2010/main" val="3044500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7F51-33D8-534F-AC9F-ECFBACB885D4}"/>
              </a:ext>
            </a:extLst>
          </p:cNvPr>
          <p:cNvSpPr>
            <a:spLocks noGrp="1"/>
          </p:cNvSpPr>
          <p:nvPr>
            <p:ph type="title"/>
          </p:nvPr>
        </p:nvSpPr>
        <p:spPr/>
        <p:txBody>
          <a:bodyPr>
            <a:normAutofit fontScale="90000"/>
          </a:bodyPr>
          <a:lstStyle/>
          <a:p>
            <a:pPr algn="ctr"/>
            <a:br>
              <a:rPr lang="en-US" b="1" dirty="0"/>
            </a:br>
            <a:r>
              <a:rPr lang="en-US" b="1" dirty="0">
                <a:solidFill>
                  <a:srgbClr val="00B050"/>
                </a:solidFill>
              </a:rPr>
              <a:t>Virtual DOM</a:t>
            </a:r>
            <a:br>
              <a:rPr lang="en-US" b="1" dirty="0"/>
            </a:br>
            <a:r>
              <a:rPr lang="en-US" sz="3600" b="1" dirty="0" err="1"/>
              <a:t>Vue.js</a:t>
            </a:r>
            <a:r>
              <a:rPr lang="en-US" sz="3600" dirty="0"/>
              <a:t> and </a:t>
            </a:r>
            <a:r>
              <a:rPr lang="en-US" sz="3600" b="1" dirty="0"/>
              <a:t>React</a:t>
            </a:r>
            <a:r>
              <a:rPr lang="en-US" sz="3600" dirty="0"/>
              <a:t> both use virtual DOM, which makes it faster</a:t>
            </a:r>
            <a:endParaRPr lang="en-US" sz="3600" b="1" dirty="0"/>
          </a:p>
        </p:txBody>
      </p:sp>
      <p:pic>
        <p:nvPicPr>
          <p:cNvPr id="4" name="Content Placeholder 3">
            <a:extLst>
              <a:ext uri="{FF2B5EF4-FFF2-40B4-BE49-F238E27FC236}">
                <a16:creationId xmlns:a16="http://schemas.microsoft.com/office/drawing/2014/main" id="{5BD49472-78B2-D446-84F6-BC9B9CBEC06D}"/>
              </a:ext>
            </a:extLst>
          </p:cNvPr>
          <p:cNvPicPr>
            <a:picLocks noGrp="1" noChangeAspect="1"/>
          </p:cNvPicPr>
          <p:nvPr>
            <p:ph idx="1"/>
          </p:nvPr>
        </p:nvPicPr>
        <p:blipFill>
          <a:blip r:embed="rId3"/>
          <a:stretch>
            <a:fillRect/>
          </a:stretch>
        </p:blipFill>
        <p:spPr>
          <a:xfrm>
            <a:off x="2681921" y="2339163"/>
            <a:ext cx="6738525" cy="4043115"/>
          </a:xfrm>
          <a:prstGeom prst="rect">
            <a:avLst/>
          </a:prstGeom>
        </p:spPr>
      </p:pic>
      <p:pic>
        <p:nvPicPr>
          <p:cNvPr id="5" name="Picture 4">
            <a:extLst>
              <a:ext uri="{FF2B5EF4-FFF2-40B4-BE49-F238E27FC236}">
                <a16:creationId xmlns:a16="http://schemas.microsoft.com/office/drawing/2014/main" id="{97C259EB-42BB-BF4F-9C7C-1A877758F799}"/>
              </a:ext>
            </a:extLst>
          </p:cNvPr>
          <p:cNvPicPr>
            <a:picLocks noChangeAspect="1"/>
          </p:cNvPicPr>
          <p:nvPr/>
        </p:nvPicPr>
        <p:blipFill>
          <a:blip r:embed="rId4"/>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392386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167D-F236-2B48-AFF5-07D99DD341CD}"/>
              </a:ext>
            </a:extLst>
          </p:cNvPr>
          <p:cNvSpPr>
            <a:spLocks noGrp="1"/>
          </p:cNvSpPr>
          <p:nvPr>
            <p:ph type="title"/>
          </p:nvPr>
        </p:nvSpPr>
        <p:spPr/>
        <p:txBody>
          <a:bodyPr/>
          <a:lstStyle/>
          <a:p>
            <a:pPr algn="ctr"/>
            <a:r>
              <a:rPr lang="en-US" b="1" dirty="0">
                <a:solidFill>
                  <a:srgbClr val="00B050"/>
                </a:solidFill>
              </a:rPr>
              <a:t>root </a:t>
            </a:r>
            <a:r>
              <a:rPr lang="en-US" b="1" dirty="0" err="1">
                <a:solidFill>
                  <a:srgbClr val="00B050"/>
                </a:solidFill>
              </a:rPr>
              <a:t>Vue</a:t>
            </a:r>
            <a:r>
              <a:rPr lang="en-US" b="1" dirty="0">
                <a:solidFill>
                  <a:srgbClr val="00B050"/>
                </a:solidFill>
              </a:rPr>
              <a:t> Instance</a:t>
            </a:r>
          </a:p>
        </p:txBody>
      </p:sp>
      <p:sp>
        <p:nvSpPr>
          <p:cNvPr id="3" name="Content Placeholder 2">
            <a:extLst>
              <a:ext uri="{FF2B5EF4-FFF2-40B4-BE49-F238E27FC236}">
                <a16:creationId xmlns:a16="http://schemas.microsoft.com/office/drawing/2014/main" id="{EFBB84B4-50F6-1D43-9EE7-F19719B77BBB}"/>
              </a:ext>
            </a:extLst>
          </p:cNvPr>
          <p:cNvSpPr>
            <a:spLocks noGrp="1"/>
          </p:cNvSpPr>
          <p:nvPr>
            <p:ph idx="1"/>
          </p:nvPr>
        </p:nvSpPr>
        <p:spPr/>
        <p:txBody>
          <a:bodyPr/>
          <a:lstStyle/>
          <a:p>
            <a:pPr marL="0" indent="0">
              <a:buNone/>
            </a:pPr>
            <a:endParaRPr lang="en-US" dirty="0"/>
          </a:p>
          <a:p>
            <a:pPr marL="0" indent="0">
              <a:buNone/>
            </a:pPr>
            <a:endParaRPr lang="en-US" dirty="0"/>
          </a:p>
          <a:p>
            <a:pPr marL="3200400" lvl="7" indent="0">
              <a:buNone/>
            </a:pPr>
            <a:r>
              <a:rPr lang="en-US" sz="3600" dirty="0" err="1"/>
              <a:t>var</a:t>
            </a:r>
            <a:r>
              <a:rPr lang="en-US" sz="3600" dirty="0"/>
              <a:t> app = </a:t>
            </a:r>
            <a:r>
              <a:rPr lang="en-US" sz="3600" b="1" dirty="0">
                <a:solidFill>
                  <a:srgbClr val="00B050"/>
                </a:solidFill>
              </a:rPr>
              <a:t>new</a:t>
            </a:r>
            <a:r>
              <a:rPr lang="en-US" sz="3600" dirty="0"/>
              <a:t> </a:t>
            </a:r>
            <a:r>
              <a:rPr lang="en-US" sz="3600" dirty="0" err="1"/>
              <a:t>Vue</a:t>
            </a:r>
            <a:r>
              <a:rPr lang="en-US" sz="3600" dirty="0"/>
              <a:t>({</a:t>
            </a:r>
          </a:p>
          <a:p>
            <a:pPr marL="3200400" lvl="7" indent="0">
              <a:buNone/>
            </a:pPr>
            <a:r>
              <a:rPr lang="en-US" sz="3600" dirty="0"/>
              <a:t>         ….</a:t>
            </a:r>
          </a:p>
          <a:p>
            <a:pPr marL="3200400" lvl="7" indent="0">
              <a:buNone/>
            </a:pPr>
            <a:r>
              <a:rPr lang="en-US" sz="3600" dirty="0"/>
              <a:t> })</a:t>
            </a:r>
          </a:p>
        </p:txBody>
      </p:sp>
      <p:pic>
        <p:nvPicPr>
          <p:cNvPr id="4" name="Picture 3">
            <a:extLst>
              <a:ext uri="{FF2B5EF4-FFF2-40B4-BE49-F238E27FC236}">
                <a16:creationId xmlns:a16="http://schemas.microsoft.com/office/drawing/2014/main" id="{60926BCF-A630-4241-AF8D-95D5744534F3}"/>
              </a:ext>
            </a:extLst>
          </p:cNvPr>
          <p:cNvPicPr>
            <a:picLocks noChangeAspect="1"/>
          </p:cNvPicPr>
          <p:nvPr/>
        </p:nvPicPr>
        <p:blipFill>
          <a:blip r:embed="rId3"/>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26215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73FBD-125D-DF49-A8D8-0042BC7133EE}"/>
              </a:ext>
            </a:extLst>
          </p:cNvPr>
          <p:cNvSpPr>
            <a:spLocks noGrp="1"/>
          </p:cNvSpPr>
          <p:nvPr>
            <p:ph type="title"/>
          </p:nvPr>
        </p:nvSpPr>
        <p:spPr/>
        <p:txBody>
          <a:bodyPr/>
          <a:lstStyle/>
          <a:p>
            <a:pPr algn="ctr"/>
            <a:r>
              <a:rPr lang="en-US" b="1" dirty="0">
                <a:solidFill>
                  <a:srgbClr val="00B050"/>
                </a:solidFill>
              </a:rPr>
              <a:t>Basics </a:t>
            </a:r>
            <a:r>
              <a:rPr lang="en-US" b="1" dirty="0" err="1">
                <a:solidFill>
                  <a:srgbClr val="00B050"/>
                </a:solidFill>
              </a:rPr>
              <a:t>Vue.js</a:t>
            </a:r>
            <a:endParaRPr lang="en-US" b="1" dirty="0">
              <a:solidFill>
                <a:srgbClr val="00B050"/>
              </a:solidFill>
            </a:endParaRPr>
          </a:p>
        </p:txBody>
      </p:sp>
      <p:sp>
        <p:nvSpPr>
          <p:cNvPr id="5" name="Rectangle 1">
            <a:extLst>
              <a:ext uri="{FF2B5EF4-FFF2-40B4-BE49-F238E27FC236}">
                <a16:creationId xmlns:a16="http://schemas.microsoft.com/office/drawing/2014/main" id="{254E77A5-1F02-2040-85A2-36D13934A122}"/>
              </a:ext>
            </a:extLst>
          </p:cNvPr>
          <p:cNvSpPr>
            <a:spLocks noChangeArrowheads="1"/>
          </p:cNvSpPr>
          <p:nvPr/>
        </p:nvSpPr>
        <p:spPr bwMode="auto">
          <a:xfrm>
            <a:off x="4015937" y="569039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Content Placeholder 10">
            <a:extLst>
              <a:ext uri="{FF2B5EF4-FFF2-40B4-BE49-F238E27FC236}">
                <a16:creationId xmlns:a16="http://schemas.microsoft.com/office/drawing/2014/main" id="{D25952AC-B944-5D4A-BC2F-B6A3D3453A91}"/>
              </a:ext>
            </a:extLst>
          </p:cNvPr>
          <p:cNvPicPr>
            <a:picLocks noGrp="1" noChangeAspect="1"/>
          </p:cNvPicPr>
          <p:nvPr>
            <p:ph idx="1"/>
          </p:nvPr>
        </p:nvPicPr>
        <p:blipFill>
          <a:blip r:embed="rId3"/>
          <a:stretch>
            <a:fillRect/>
          </a:stretch>
        </p:blipFill>
        <p:spPr>
          <a:xfrm>
            <a:off x="3805498" y="1644115"/>
            <a:ext cx="4559671" cy="5213885"/>
          </a:xfrm>
        </p:spPr>
      </p:pic>
      <p:pic>
        <p:nvPicPr>
          <p:cNvPr id="13" name="Picture 12">
            <a:extLst>
              <a:ext uri="{FF2B5EF4-FFF2-40B4-BE49-F238E27FC236}">
                <a16:creationId xmlns:a16="http://schemas.microsoft.com/office/drawing/2014/main" id="{76083BF3-3804-004E-9D1F-10D81E8E1E96}"/>
              </a:ext>
            </a:extLst>
          </p:cNvPr>
          <p:cNvPicPr>
            <a:picLocks noChangeAspect="1"/>
          </p:cNvPicPr>
          <p:nvPr/>
        </p:nvPicPr>
        <p:blipFill>
          <a:blip r:embed="rId4"/>
          <a:stretch>
            <a:fillRect/>
          </a:stretch>
        </p:blipFill>
        <p:spPr>
          <a:xfrm>
            <a:off x="8822155" y="5325700"/>
            <a:ext cx="1866900" cy="1054100"/>
          </a:xfrm>
          <a:prstGeom prst="rect">
            <a:avLst/>
          </a:prstGeom>
        </p:spPr>
      </p:pic>
      <p:pic>
        <p:nvPicPr>
          <p:cNvPr id="6" name="Picture 5">
            <a:extLst>
              <a:ext uri="{FF2B5EF4-FFF2-40B4-BE49-F238E27FC236}">
                <a16:creationId xmlns:a16="http://schemas.microsoft.com/office/drawing/2014/main" id="{DF3BE5FC-201F-7348-9484-C0B4D319147A}"/>
              </a:ext>
            </a:extLst>
          </p:cNvPr>
          <p:cNvPicPr>
            <a:picLocks noChangeAspect="1"/>
          </p:cNvPicPr>
          <p:nvPr/>
        </p:nvPicPr>
        <p:blipFill>
          <a:blip r:embed="rId5"/>
          <a:stretch>
            <a:fillRect/>
          </a:stretch>
        </p:blipFill>
        <p:spPr>
          <a:xfrm>
            <a:off x="11066105" y="5917498"/>
            <a:ext cx="672029" cy="672029"/>
          </a:xfrm>
          <a:prstGeom prst="rect">
            <a:avLst/>
          </a:prstGeom>
        </p:spPr>
      </p:pic>
    </p:spTree>
    <p:extLst>
      <p:ext uri="{BB962C8B-B14F-4D97-AF65-F5344CB8AC3E}">
        <p14:creationId xmlns:p14="http://schemas.microsoft.com/office/powerpoint/2010/main" val="1667767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13480</TotalTime>
  <Words>1198</Words>
  <Application>Microsoft Macintosh PowerPoint</Application>
  <PresentationFormat>Widescreen</PresentationFormat>
  <Paragraphs>395</Paragraphs>
  <Slides>70</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Abadi MT Condensed Light</vt:lpstr>
      <vt:lpstr>Arial</vt:lpstr>
      <vt:lpstr>Calibri</vt:lpstr>
      <vt:lpstr>Calibri Light</vt:lpstr>
      <vt:lpstr>Helvetica Neue</vt:lpstr>
      <vt:lpstr>Wingdings</vt:lpstr>
      <vt:lpstr>Office Theme</vt:lpstr>
      <vt:lpstr>Peter Eijgermans</vt:lpstr>
      <vt:lpstr>Agenda workshop</vt:lpstr>
      <vt:lpstr>Building Tesla’s Battery Range Calculator with Vue</vt:lpstr>
      <vt:lpstr>PowerPoint Presentation</vt:lpstr>
      <vt:lpstr>What to install?</vt:lpstr>
      <vt:lpstr>PowerPoint Presentation</vt:lpstr>
      <vt:lpstr>PowerPoint Presentation</vt:lpstr>
      <vt:lpstr>root Vue Instance</vt:lpstr>
      <vt:lpstr>Basics Vue.js</vt:lpstr>
      <vt:lpstr>Interpolation</vt:lpstr>
      <vt:lpstr>PowerPoint Presentation</vt:lpstr>
      <vt:lpstr>Live version</vt:lpstr>
      <vt:lpstr>Component based  A component adds logic to DOM elements</vt:lpstr>
      <vt:lpstr>PowerPoint Presentation</vt:lpstr>
      <vt:lpstr>The UI is represented by a component tree</vt:lpstr>
      <vt:lpstr>Components tree</vt:lpstr>
      <vt:lpstr>Entry Point</vt:lpstr>
      <vt:lpstr>Components tree</vt:lpstr>
      <vt:lpstr> Tesla Battery Component </vt:lpstr>
      <vt:lpstr>Tesla Battery Component  </vt:lpstr>
      <vt:lpstr>PowerPoint Presentation</vt:lpstr>
      <vt:lpstr>  Tesla Battery Service  </vt:lpstr>
      <vt:lpstr>Exercise: check Tesla Battery Service</vt:lpstr>
      <vt:lpstr>Hints:</vt:lpstr>
      <vt:lpstr>PowerPoint Presentation</vt:lpstr>
      <vt:lpstr>PowerPoint Presentation</vt:lpstr>
      <vt:lpstr>passing props to child components</vt:lpstr>
      <vt:lpstr>PowerPoint Presentation</vt:lpstr>
      <vt:lpstr>Tesla Battery Component passing props to Tesla Car Component</vt:lpstr>
      <vt:lpstr>PowerPoint Presentation</vt:lpstr>
      <vt:lpstr>Receiving props in Tesla Car Component</vt:lpstr>
      <vt:lpstr>Components are like JavaScript functions</vt:lpstr>
      <vt:lpstr>PowerPoint Presentation</vt:lpstr>
      <vt:lpstr>passing props to child components</vt:lpstr>
      <vt:lpstr>Tesla Battery Component passing props to Tesla Stats Component</vt:lpstr>
      <vt:lpstr>PowerPoint Presentation</vt:lpstr>
      <vt:lpstr>props in Tesla Stats Component</vt:lpstr>
      <vt:lpstr>v-model (2-way databinding)</vt:lpstr>
      <vt:lpstr>PowerPoint Presentation</vt:lpstr>
      <vt:lpstr>v-model  Tesla Counter Component</vt:lpstr>
      <vt:lpstr>Emit events</vt:lpstr>
      <vt:lpstr>v-model in Tesla Counter Component </vt:lpstr>
      <vt:lpstr>PowerPoint Presentation</vt:lpstr>
      <vt:lpstr>PowerPoint Presentation</vt:lpstr>
      <vt:lpstr>How to create a tesla.header.component?</vt:lpstr>
      <vt:lpstr>tesla-header.component</vt:lpstr>
      <vt:lpstr>Current App.vue</vt:lpstr>
      <vt:lpstr>Step1 Create: tesla-header.component.vue</vt:lpstr>
      <vt:lpstr>Components tree</vt:lpstr>
      <vt:lpstr>Step 2  Import tesla-header.component in App.vue </vt:lpstr>
      <vt:lpstr>Getting started</vt:lpstr>
      <vt:lpstr>Filter</vt:lpstr>
      <vt:lpstr>Custom Filter</vt:lpstr>
      <vt:lpstr>PowerPoint Presentation</vt:lpstr>
      <vt:lpstr>v-bind</vt:lpstr>
      <vt:lpstr>Directive v-if</vt:lpstr>
      <vt:lpstr>Directive v-for</vt:lpstr>
      <vt:lpstr>Directive v-model</vt:lpstr>
      <vt:lpstr>Directive v-on:click</vt:lpstr>
      <vt:lpstr>Directive v-on:click</vt:lpstr>
      <vt:lpstr>v-on:click  Shorthand</vt:lpstr>
      <vt:lpstr>@blur.stop.prevent</vt:lpstr>
      <vt:lpstr>Data binding</vt:lpstr>
      <vt:lpstr>Databinding (one way)</vt:lpstr>
      <vt:lpstr>PowerPoint Presentation</vt:lpstr>
      <vt:lpstr>Presentational Component (stateless component) </vt:lpstr>
      <vt:lpstr>What are the benefits of using these patterns? </vt:lpstr>
      <vt:lpstr>Container Component (stateful component) </vt:lpstr>
      <vt:lpstr>TODO</vt:lpstr>
      <vt:lpstr> Virtual DOM Vue.js and React both use virtual DOM, which makes it faster</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Tesla’s Battery Range Calculator with Vue</dc:title>
  <dc:creator>Eijgermans, Peter</dc:creator>
  <cp:lastModifiedBy>Eijgermans, Peter</cp:lastModifiedBy>
  <cp:revision>166</cp:revision>
  <dcterms:created xsi:type="dcterms:W3CDTF">2018-10-28T14:47:35Z</dcterms:created>
  <dcterms:modified xsi:type="dcterms:W3CDTF">2018-12-02T09:08:03Z</dcterms:modified>
</cp:coreProperties>
</file>